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10287000" cx="18288000"/>
  <p:notesSz cx="6858000" cy="9144000"/>
  <p:embeddedFontLst>
    <p:embeddedFont>
      <p:font typeface="Montserrat SemiBold"/>
      <p:regular r:id="rId25"/>
      <p:bold r:id="rId26"/>
      <p:italic r:id="rId27"/>
      <p:boldItalic r:id="rId28"/>
    </p:embeddedFont>
    <p:embeddedFont>
      <p:font typeface="Montserrat"/>
      <p:bold r:id="rId29"/>
      <p:boldItalic r:id="rId30"/>
    </p:embeddedFont>
    <p:embeddedFont>
      <p:font typeface="Josefin Sans"/>
      <p:bold r:id="rId31"/>
      <p:boldItalic r:id="rId32"/>
    </p:embeddedFont>
    <p:embeddedFont>
      <p:font typeface="Aleo"/>
      <p:regular r:id="rId33"/>
      <p:bold r:id="rId34"/>
      <p:italic r:id="rId35"/>
      <p:boldItalic r:id="rId36"/>
    </p:embeddedFont>
    <p:embeddedFont>
      <p:font typeface="Rubik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41" roundtripDataSignature="AMtx7mjMZMGhqyTTmGTZH1yJxVE5ym0j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ubik-boldItalic.fntdata"/><Relationship Id="rId20" Type="http://schemas.openxmlformats.org/officeDocument/2006/relationships/slide" Target="slides/slide15.xml"/><Relationship Id="rId41" Type="http://customschemas.google.com/relationships/presentationmetadata" Target="meta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SemiBold-bold.fntdata"/><Relationship Id="rId25" Type="http://schemas.openxmlformats.org/officeDocument/2006/relationships/font" Target="fonts/MontserratSemiBold-regular.fntdata"/><Relationship Id="rId28" Type="http://schemas.openxmlformats.org/officeDocument/2006/relationships/font" Target="fonts/MontserratSemiBold-boldItalic.fntdata"/><Relationship Id="rId27" Type="http://schemas.openxmlformats.org/officeDocument/2006/relationships/font" Target="fonts/Montserrat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JosefinSans-bold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33" Type="http://schemas.openxmlformats.org/officeDocument/2006/relationships/font" Target="fonts/Aleo-regular.fntdata"/><Relationship Id="rId10" Type="http://schemas.openxmlformats.org/officeDocument/2006/relationships/slide" Target="slides/slide5.xml"/><Relationship Id="rId32" Type="http://schemas.openxmlformats.org/officeDocument/2006/relationships/font" Target="fonts/JosefinSans-boldItalic.fntdata"/><Relationship Id="rId13" Type="http://schemas.openxmlformats.org/officeDocument/2006/relationships/slide" Target="slides/slide8.xml"/><Relationship Id="rId35" Type="http://schemas.openxmlformats.org/officeDocument/2006/relationships/font" Target="fonts/Aleo-italic.fntdata"/><Relationship Id="rId12" Type="http://schemas.openxmlformats.org/officeDocument/2006/relationships/slide" Target="slides/slide7.xml"/><Relationship Id="rId34" Type="http://schemas.openxmlformats.org/officeDocument/2006/relationships/font" Target="fonts/Aleo-bold.fntdata"/><Relationship Id="rId15" Type="http://schemas.openxmlformats.org/officeDocument/2006/relationships/slide" Target="slides/slide10.xml"/><Relationship Id="rId37" Type="http://schemas.openxmlformats.org/officeDocument/2006/relationships/font" Target="fonts/Rubik-regular.fntdata"/><Relationship Id="rId14" Type="http://schemas.openxmlformats.org/officeDocument/2006/relationships/slide" Target="slides/slide9.xml"/><Relationship Id="rId36" Type="http://schemas.openxmlformats.org/officeDocument/2006/relationships/font" Target="fonts/Aleo-boldItalic.fntdata"/><Relationship Id="rId17" Type="http://schemas.openxmlformats.org/officeDocument/2006/relationships/slide" Target="slides/slide12.xml"/><Relationship Id="rId39" Type="http://schemas.openxmlformats.org/officeDocument/2006/relationships/font" Target="fonts/Rubik-italic.fntdata"/><Relationship Id="rId16" Type="http://schemas.openxmlformats.org/officeDocument/2006/relationships/slide" Target="slides/slide11.xml"/><Relationship Id="rId38" Type="http://schemas.openxmlformats.org/officeDocument/2006/relationships/font" Target="fonts/Rubik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aa72eddbc3_3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aa72eddbc3_3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23.png"/><Relationship Id="rId5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26.png"/><Relationship Id="rId5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3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sso.acesso.gov.br/login?client_id=assinador.iti.br&amp;authorization_id=19ac12f7d00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29.png"/><Relationship Id="rId6" Type="http://schemas.openxmlformats.org/officeDocument/2006/relationships/image" Target="../media/image34.png"/><Relationship Id="rId7" Type="http://schemas.openxmlformats.org/officeDocument/2006/relationships/image" Target="../media/image31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png"/><Relationship Id="rId4" Type="http://schemas.openxmlformats.org/officeDocument/2006/relationships/image" Target="../media/image3.png"/><Relationship Id="rId5" Type="http://schemas.openxmlformats.org/officeDocument/2006/relationships/image" Target="../media/image28.png"/><Relationship Id="rId6" Type="http://schemas.openxmlformats.org/officeDocument/2006/relationships/image" Target="../media/image31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3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37.png"/><Relationship Id="rId5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0.png"/><Relationship Id="rId4" Type="http://schemas.openxmlformats.org/officeDocument/2006/relationships/image" Target="../media/image38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15.png"/><Relationship Id="rId8" Type="http://schemas.openxmlformats.org/officeDocument/2006/relationships/image" Target="../media/image3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8315745" y="3264417"/>
            <a:ext cx="97530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ORIENTAÇÕES PARA </a:t>
            </a:r>
            <a:r>
              <a:rPr lang="en-US" sz="8000">
                <a:solidFill>
                  <a:srgbClr val="FFFFFF"/>
                </a:solidFill>
              </a:rPr>
              <a:t>A AVALIAÇÃO DOS SERVIDORES</a:t>
            </a:r>
            <a:endParaRPr/>
          </a:p>
        </p:txBody>
      </p:sp>
      <p:sp>
        <p:nvSpPr>
          <p:cNvPr id="85" name="Google Shape;85;p1"/>
          <p:cNvSpPr txBox="1"/>
          <p:nvPr/>
        </p:nvSpPr>
        <p:spPr>
          <a:xfrm>
            <a:off x="9144000" y="7297673"/>
            <a:ext cx="8096547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25" u="none" cap="none" strike="noStrike">
                <a:solidFill>
                  <a:srgbClr val="FFFFFF"/>
                </a:solidFill>
                <a:latin typeface="Aleo"/>
                <a:ea typeface="Aleo"/>
                <a:cs typeface="Aleo"/>
                <a:sym typeface="Aleo"/>
              </a:rPr>
              <a:t>DECRETO MUNICIPAL N° 2.476, DE 2025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0" y="9461564"/>
            <a:ext cx="6840725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Diretoria de Gestão de Pessoas</a:t>
            </a:r>
            <a:endParaRPr/>
          </a:p>
        </p:txBody>
      </p:sp>
      <p:pic>
        <p:nvPicPr>
          <p:cNvPr id="87" name="Google Shape;8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012"/>
            <a:ext cx="18288000" cy="10225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788" y="3264425"/>
            <a:ext cx="5397150" cy="496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2135764" y="803635"/>
            <a:ext cx="15489445" cy="729244"/>
          </a:xfrm>
          <a:prstGeom prst="rect">
            <a:avLst/>
          </a:prstGeom>
          <a:solidFill>
            <a:srgbClr val="97D2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0"/>
          <p:cNvSpPr txBox="1"/>
          <p:nvPr/>
        </p:nvSpPr>
        <p:spPr>
          <a:xfrm>
            <a:off x="1798780" y="826897"/>
            <a:ext cx="15934993" cy="6267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55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FORMULÁRIO</a:t>
            </a: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700765" y="612087"/>
            <a:ext cx="1098015" cy="1104037"/>
          </a:xfrm>
          <a:custGeom>
            <a:rect b="b" l="l" r="r" t="t"/>
            <a:pathLst>
              <a:path extrusionOk="0" h="1104037" w="1098015">
                <a:moveTo>
                  <a:pt x="0" y="0"/>
                </a:moveTo>
                <a:lnTo>
                  <a:pt x="1098015" y="0"/>
                </a:lnTo>
                <a:lnTo>
                  <a:pt x="1098015" y="1104037"/>
                </a:lnTo>
                <a:lnTo>
                  <a:pt x="0" y="1104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p10"/>
          <p:cNvSpPr/>
          <p:nvPr/>
        </p:nvSpPr>
        <p:spPr>
          <a:xfrm>
            <a:off x="3509161" y="2568592"/>
            <a:ext cx="11269679" cy="5149815"/>
          </a:xfrm>
          <a:custGeom>
            <a:rect b="b" l="l" r="r" t="t"/>
            <a:pathLst>
              <a:path extrusionOk="0" h="5149815" w="11269679">
                <a:moveTo>
                  <a:pt x="0" y="0"/>
                </a:moveTo>
                <a:lnTo>
                  <a:pt x="11269678" y="0"/>
                </a:lnTo>
                <a:lnTo>
                  <a:pt x="11269678" y="5149816"/>
                </a:lnTo>
                <a:lnTo>
                  <a:pt x="0" y="5149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0" name="Google Shape;250;p10"/>
          <p:cNvSpPr/>
          <p:nvPr/>
        </p:nvSpPr>
        <p:spPr>
          <a:xfrm rot="-993837">
            <a:off x="3055733" y="7746593"/>
            <a:ext cx="1664772" cy="470298"/>
          </a:xfrm>
          <a:custGeom>
            <a:rect b="b" l="l" r="r" t="t"/>
            <a:pathLst>
              <a:path extrusionOk="0" h="470298" w="1664772">
                <a:moveTo>
                  <a:pt x="1664772" y="470298"/>
                </a:moveTo>
                <a:lnTo>
                  <a:pt x="0" y="470298"/>
                </a:lnTo>
                <a:lnTo>
                  <a:pt x="0" y="0"/>
                </a:lnTo>
                <a:lnTo>
                  <a:pt x="1664772" y="0"/>
                </a:lnTo>
                <a:lnTo>
                  <a:pt x="1664772" y="470298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p10"/>
          <p:cNvSpPr txBox="1"/>
          <p:nvPr/>
        </p:nvSpPr>
        <p:spPr>
          <a:xfrm>
            <a:off x="14254177" y="2103944"/>
            <a:ext cx="3705300" cy="1431600"/>
          </a:xfrm>
          <a:prstGeom prst="rect">
            <a:avLst/>
          </a:prstGeom>
          <a:noFill/>
          <a:ln cap="flat" cmpd="sng" w="28575">
            <a:solidFill>
              <a:srgbClr val="2D5C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080808"/>
                </a:solidFill>
                <a:latin typeface="Montserrat"/>
                <a:ea typeface="Montserrat"/>
                <a:cs typeface="Montserrat"/>
                <a:sym typeface="Montserrat"/>
              </a:rPr>
              <a:t>O resultado final, constante no campo “Total Geral (Máx: 100 pts)”, será gerado a partir do somatório de pontos obtidos em cada comportamento avaliado.</a:t>
            </a:r>
            <a:endParaRPr/>
          </a:p>
        </p:txBody>
      </p:sp>
      <p:sp>
        <p:nvSpPr>
          <p:cNvPr id="252" name="Google Shape;252;p10"/>
          <p:cNvSpPr txBox="1"/>
          <p:nvPr/>
        </p:nvSpPr>
        <p:spPr>
          <a:xfrm>
            <a:off x="1199452" y="5848700"/>
            <a:ext cx="2309700" cy="2132100"/>
          </a:xfrm>
          <a:prstGeom prst="rect">
            <a:avLst/>
          </a:prstGeom>
          <a:noFill/>
          <a:ln cap="flat" cmpd="sng" w="28575">
            <a:solidFill>
              <a:srgbClr val="2D5C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71" u="none" cap="none" strike="noStrike">
                <a:solidFill>
                  <a:srgbClr val="080808"/>
                </a:solidFill>
                <a:latin typeface="Montserrat"/>
                <a:ea typeface="Montserrat"/>
                <a:cs typeface="Montserrat"/>
                <a:sym typeface="Montserrat"/>
              </a:rPr>
              <a:t>A chefia imediata poderá relatar situações ocorridas que possam embasar a pontuação atribuída para o servidor nos comportamentos e ainda pactuar melhorias para o próximo período.</a:t>
            </a:r>
            <a:endParaRPr/>
          </a:p>
        </p:txBody>
      </p:sp>
      <p:sp>
        <p:nvSpPr>
          <p:cNvPr id="253" name="Google Shape;253;p10"/>
          <p:cNvSpPr txBox="1"/>
          <p:nvPr/>
        </p:nvSpPr>
        <p:spPr>
          <a:xfrm>
            <a:off x="989856" y="864068"/>
            <a:ext cx="500783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cxnSp>
        <p:nvCxnSpPr>
          <p:cNvPr id="254" name="Google Shape;254;p10"/>
          <p:cNvCxnSpPr/>
          <p:nvPr/>
        </p:nvCxnSpPr>
        <p:spPr>
          <a:xfrm flipH="1">
            <a:off x="11074233" y="2568592"/>
            <a:ext cx="3138308" cy="953156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55" name="Google Shape;255;p10"/>
          <p:cNvCxnSpPr/>
          <p:nvPr/>
        </p:nvCxnSpPr>
        <p:spPr>
          <a:xfrm rot="10800000">
            <a:off x="10336387" y="4107411"/>
            <a:ext cx="4617656" cy="2367339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56" name="Google Shape;256;p10"/>
          <p:cNvSpPr txBox="1"/>
          <p:nvPr/>
        </p:nvSpPr>
        <p:spPr>
          <a:xfrm>
            <a:off x="14954050" y="5588100"/>
            <a:ext cx="2901300" cy="1308900"/>
          </a:xfrm>
          <a:prstGeom prst="rect">
            <a:avLst/>
          </a:prstGeom>
          <a:noFill/>
          <a:ln cap="flat" cmpd="sng" w="28575">
            <a:solidFill>
              <a:srgbClr val="2D5C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5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71" u="none" cap="none" strike="noStrike">
                <a:solidFill>
                  <a:srgbClr val="080808"/>
                </a:solidFill>
                <a:latin typeface="Montserrat"/>
                <a:ea typeface="Montserrat"/>
                <a:cs typeface="Montserrat"/>
                <a:sym typeface="Montserrat"/>
              </a:rPr>
              <a:t>A partir da nota gerada, o percentual será calculado e o desempenho do servidor será classificado de acordo com a escala de avaliação.</a:t>
            </a:r>
            <a:endParaRPr/>
          </a:p>
        </p:txBody>
      </p:sp>
      <p:cxnSp>
        <p:nvCxnSpPr>
          <p:cNvPr id="257" name="Google Shape;257;p10"/>
          <p:cNvCxnSpPr/>
          <p:nvPr/>
        </p:nvCxnSpPr>
        <p:spPr>
          <a:xfrm rot="10800000">
            <a:off x="10169577" y="4634535"/>
            <a:ext cx="4784466" cy="1840215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"/>
          <p:cNvSpPr/>
          <p:nvPr/>
        </p:nvSpPr>
        <p:spPr>
          <a:xfrm>
            <a:off x="2135764" y="803635"/>
            <a:ext cx="15489445" cy="729244"/>
          </a:xfrm>
          <a:prstGeom prst="rect">
            <a:avLst/>
          </a:prstGeom>
          <a:solidFill>
            <a:srgbClr val="77C4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1"/>
          <p:cNvSpPr txBox="1"/>
          <p:nvPr/>
        </p:nvSpPr>
        <p:spPr>
          <a:xfrm>
            <a:off x="1798780" y="826897"/>
            <a:ext cx="15934993" cy="6267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55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FORMULÁRIO</a:t>
            </a:r>
            <a:endParaRPr/>
          </a:p>
        </p:txBody>
      </p:sp>
      <p:sp>
        <p:nvSpPr>
          <p:cNvPr id="264" name="Google Shape;264;p11"/>
          <p:cNvSpPr/>
          <p:nvPr/>
        </p:nvSpPr>
        <p:spPr>
          <a:xfrm>
            <a:off x="700765" y="612087"/>
            <a:ext cx="1098015" cy="1104037"/>
          </a:xfrm>
          <a:custGeom>
            <a:rect b="b" l="l" r="r" t="t"/>
            <a:pathLst>
              <a:path extrusionOk="0" h="1104037" w="1098015">
                <a:moveTo>
                  <a:pt x="0" y="0"/>
                </a:moveTo>
                <a:lnTo>
                  <a:pt x="1098015" y="0"/>
                </a:lnTo>
                <a:lnTo>
                  <a:pt x="1098015" y="1104037"/>
                </a:lnTo>
                <a:lnTo>
                  <a:pt x="0" y="1104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5" name="Google Shape;265;p11"/>
          <p:cNvSpPr/>
          <p:nvPr/>
        </p:nvSpPr>
        <p:spPr>
          <a:xfrm>
            <a:off x="5270631" y="1917163"/>
            <a:ext cx="7746739" cy="7668095"/>
          </a:xfrm>
          <a:custGeom>
            <a:rect b="b" l="l" r="r" t="t"/>
            <a:pathLst>
              <a:path extrusionOk="0" h="7668095" w="7746739">
                <a:moveTo>
                  <a:pt x="0" y="0"/>
                </a:moveTo>
                <a:lnTo>
                  <a:pt x="7746738" y="0"/>
                </a:lnTo>
                <a:lnTo>
                  <a:pt x="7746738" y="7668095"/>
                </a:lnTo>
                <a:lnTo>
                  <a:pt x="0" y="76680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733" t="0"/>
            </a:stretch>
          </a:blipFill>
          <a:ln>
            <a:noFill/>
          </a:ln>
        </p:spPr>
      </p:sp>
      <p:sp>
        <p:nvSpPr>
          <p:cNvPr id="266" name="Google Shape;266;p11"/>
          <p:cNvSpPr/>
          <p:nvPr/>
        </p:nvSpPr>
        <p:spPr>
          <a:xfrm rot="-10555459">
            <a:off x="12442939" y="1976662"/>
            <a:ext cx="1691272" cy="477784"/>
          </a:xfrm>
          <a:custGeom>
            <a:rect b="b" l="l" r="r" t="t"/>
            <a:pathLst>
              <a:path extrusionOk="0" h="477784" w="1691272">
                <a:moveTo>
                  <a:pt x="1691272" y="477785"/>
                </a:moveTo>
                <a:lnTo>
                  <a:pt x="0" y="477785"/>
                </a:lnTo>
                <a:lnTo>
                  <a:pt x="0" y="0"/>
                </a:lnTo>
                <a:lnTo>
                  <a:pt x="1691272" y="0"/>
                </a:lnTo>
                <a:lnTo>
                  <a:pt x="1691272" y="477785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7" name="Google Shape;267;p11"/>
          <p:cNvSpPr txBox="1"/>
          <p:nvPr/>
        </p:nvSpPr>
        <p:spPr>
          <a:xfrm>
            <a:off x="13607785" y="2504420"/>
            <a:ext cx="3651600" cy="1526100"/>
          </a:xfrm>
          <a:prstGeom prst="rect">
            <a:avLst/>
          </a:prstGeom>
          <a:noFill/>
          <a:ln cap="flat" cmpd="sng" w="28575">
            <a:solidFill>
              <a:srgbClr val="2D5C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80808"/>
                </a:solidFill>
                <a:latin typeface="Montserrat"/>
                <a:ea typeface="Montserrat"/>
                <a:cs typeface="Montserrat"/>
                <a:sym typeface="Montserrat"/>
              </a:rPr>
              <a:t>No campo “Possíveis dificultadores da performance no período avaliado”, a chefia poderá sinalizar os dificultadores do desempenho do servidor.</a:t>
            </a:r>
            <a:endParaRPr b="0" i="0" sz="1599" u="none" cap="none" strike="noStrike">
              <a:solidFill>
                <a:srgbClr val="08080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8" name="Google Shape;268;p11"/>
          <p:cNvSpPr txBox="1"/>
          <p:nvPr/>
        </p:nvSpPr>
        <p:spPr>
          <a:xfrm>
            <a:off x="989856" y="864068"/>
            <a:ext cx="500783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69" name="Google Shape;269;p11"/>
          <p:cNvSpPr txBox="1"/>
          <p:nvPr/>
        </p:nvSpPr>
        <p:spPr>
          <a:xfrm>
            <a:off x="13294184" y="8968759"/>
            <a:ext cx="3651600" cy="1206000"/>
          </a:xfrm>
          <a:prstGeom prst="rect">
            <a:avLst/>
          </a:prstGeom>
          <a:noFill/>
          <a:ln cap="flat" cmpd="sng" w="28575">
            <a:solidFill>
              <a:srgbClr val="2D5C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80808"/>
                </a:solidFill>
                <a:latin typeface="Montserrat"/>
                <a:ea typeface="Montserrat"/>
                <a:cs typeface="Montserrat"/>
                <a:sym typeface="Montserrat"/>
              </a:rPr>
              <a:t>Caso ocorram outros dificultadores identificados, não listados acima, a chefia poderá descrever no campo “outros fatores”.</a:t>
            </a:r>
            <a:endParaRPr/>
          </a:p>
        </p:txBody>
      </p:sp>
      <p:sp>
        <p:nvSpPr>
          <p:cNvPr id="270" name="Google Shape;270;p11"/>
          <p:cNvSpPr/>
          <p:nvPr/>
        </p:nvSpPr>
        <p:spPr>
          <a:xfrm rot="-10555459">
            <a:off x="12435567" y="9008227"/>
            <a:ext cx="851149" cy="240449"/>
          </a:xfrm>
          <a:custGeom>
            <a:rect b="b" l="l" r="r" t="t"/>
            <a:pathLst>
              <a:path extrusionOk="0" h="240449" w="851149">
                <a:moveTo>
                  <a:pt x="851149" y="240450"/>
                </a:moveTo>
                <a:lnTo>
                  <a:pt x="0" y="240450"/>
                </a:lnTo>
                <a:lnTo>
                  <a:pt x="0" y="0"/>
                </a:lnTo>
                <a:lnTo>
                  <a:pt x="851149" y="0"/>
                </a:lnTo>
                <a:lnTo>
                  <a:pt x="851149" y="24045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"/>
          <p:cNvSpPr/>
          <p:nvPr/>
        </p:nvSpPr>
        <p:spPr>
          <a:xfrm>
            <a:off x="2135764" y="803635"/>
            <a:ext cx="15489445" cy="729244"/>
          </a:xfrm>
          <a:prstGeom prst="rect">
            <a:avLst/>
          </a:prstGeom>
          <a:solidFill>
            <a:srgbClr val="77C4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2"/>
          <p:cNvSpPr txBox="1"/>
          <p:nvPr/>
        </p:nvSpPr>
        <p:spPr>
          <a:xfrm>
            <a:off x="1798780" y="826897"/>
            <a:ext cx="15934993" cy="6267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55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FORMULÁRIO</a:t>
            </a:r>
            <a:endParaRPr/>
          </a:p>
        </p:txBody>
      </p:sp>
      <p:sp>
        <p:nvSpPr>
          <p:cNvPr id="277" name="Google Shape;277;p12"/>
          <p:cNvSpPr/>
          <p:nvPr/>
        </p:nvSpPr>
        <p:spPr>
          <a:xfrm>
            <a:off x="700765" y="612087"/>
            <a:ext cx="1098015" cy="1104037"/>
          </a:xfrm>
          <a:custGeom>
            <a:rect b="b" l="l" r="r" t="t"/>
            <a:pathLst>
              <a:path extrusionOk="0" h="1104037" w="1098015">
                <a:moveTo>
                  <a:pt x="0" y="0"/>
                </a:moveTo>
                <a:lnTo>
                  <a:pt x="1098015" y="0"/>
                </a:lnTo>
                <a:lnTo>
                  <a:pt x="1098015" y="1104037"/>
                </a:lnTo>
                <a:lnTo>
                  <a:pt x="0" y="1104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8" name="Google Shape;278;p12"/>
          <p:cNvSpPr/>
          <p:nvPr/>
        </p:nvSpPr>
        <p:spPr>
          <a:xfrm>
            <a:off x="4396344" y="1906527"/>
            <a:ext cx="10739864" cy="5793428"/>
          </a:xfrm>
          <a:custGeom>
            <a:rect b="b" l="l" r="r" t="t"/>
            <a:pathLst>
              <a:path extrusionOk="0" h="5793428" w="10739864">
                <a:moveTo>
                  <a:pt x="0" y="0"/>
                </a:moveTo>
                <a:lnTo>
                  <a:pt x="10739865" y="0"/>
                </a:lnTo>
                <a:lnTo>
                  <a:pt x="10739865" y="5793428"/>
                </a:lnTo>
                <a:lnTo>
                  <a:pt x="0" y="57934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9" name="Google Shape;279;p12"/>
          <p:cNvSpPr txBox="1"/>
          <p:nvPr/>
        </p:nvSpPr>
        <p:spPr>
          <a:xfrm>
            <a:off x="922400" y="5254600"/>
            <a:ext cx="3291300" cy="2806200"/>
          </a:xfrm>
          <a:prstGeom prst="rect">
            <a:avLst/>
          </a:prstGeom>
          <a:noFill/>
          <a:ln cap="flat" cmpd="sng" w="28575">
            <a:solidFill>
              <a:srgbClr val="2D5C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080808"/>
                </a:solidFill>
                <a:latin typeface="Montserrat"/>
                <a:ea typeface="Montserrat"/>
                <a:cs typeface="Montserrat"/>
                <a:sym typeface="Montserrat"/>
              </a:rPr>
              <a:t>Caberá à chefia imediata preencher as ações de capacitação e desenvolvimento identificadas durante o preenchimento da avaliação, tendo como referência as competências que necessitam ser desenvolvidas em cada servidor.</a:t>
            </a:r>
            <a:endParaRPr/>
          </a:p>
        </p:txBody>
      </p:sp>
      <p:sp>
        <p:nvSpPr>
          <p:cNvPr id="280" name="Google Shape;280;p12"/>
          <p:cNvSpPr txBox="1"/>
          <p:nvPr/>
        </p:nvSpPr>
        <p:spPr>
          <a:xfrm>
            <a:off x="989856" y="864068"/>
            <a:ext cx="500783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cxnSp>
        <p:nvCxnSpPr>
          <p:cNvPr id="281" name="Google Shape;281;p12"/>
          <p:cNvCxnSpPr>
            <a:stCxn id="279" idx="0"/>
          </p:cNvCxnSpPr>
          <p:nvPr/>
        </p:nvCxnSpPr>
        <p:spPr>
          <a:xfrm flipH="1" rot="10800000">
            <a:off x="2568050" y="3382900"/>
            <a:ext cx="2606100" cy="18717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82" name="Google Shape;282;p12"/>
          <p:cNvCxnSpPr>
            <a:stCxn id="283" idx="1"/>
          </p:cNvCxnSpPr>
          <p:nvPr/>
        </p:nvCxnSpPr>
        <p:spPr>
          <a:xfrm rot="10800000">
            <a:off x="11747331" y="3383040"/>
            <a:ext cx="3638100" cy="39210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84" name="Google Shape;284;p12"/>
          <p:cNvCxnSpPr>
            <a:stCxn id="285" idx="1"/>
          </p:cNvCxnSpPr>
          <p:nvPr/>
        </p:nvCxnSpPr>
        <p:spPr>
          <a:xfrm flipH="1">
            <a:off x="14134131" y="3000556"/>
            <a:ext cx="1251300" cy="382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83" name="Google Shape;283;p12"/>
          <p:cNvSpPr txBox="1"/>
          <p:nvPr/>
        </p:nvSpPr>
        <p:spPr>
          <a:xfrm>
            <a:off x="15385431" y="6540990"/>
            <a:ext cx="2205900" cy="1526100"/>
          </a:xfrm>
          <a:prstGeom prst="rect">
            <a:avLst/>
          </a:prstGeom>
          <a:noFill/>
          <a:ln cap="flat" cmpd="sng" w="28575">
            <a:solidFill>
              <a:srgbClr val="2D5C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080808"/>
                </a:solidFill>
                <a:latin typeface="Montserrat"/>
                <a:ea typeface="Montserrat"/>
                <a:cs typeface="Montserrat"/>
                <a:sym typeface="Montserrat"/>
              </a:rPr>
              <a:t>A chefia imediata deverá estabelecer um prazo limite para a realização da ação de desenvolvimento.</a:t>
            </a:r>
            <a:endParaRPr/>
          </a:p>
        </p:txBody>
      </p:sp>
      <p:sp>
        <p:nvSpPr>
          <p:cNvPr id="285" name="Google Shape;285;p12"/>
          <p:cNvSpPr txBox="1"/>
          <p:nvPr/>
        </p:nvSpPr>
        <p:spPr>
          <a:xfrm>
            <a:off x="15385431" y="2077456"/>
            <a:ext cx="2205900" cy="1846200"/>
          </a:xfrm>
          <a:prstGeom prst="rect">
            <a:avLst/>
          </a:prstGeom>
          <a:noFill/>
          <a:ln cap="flat" cmpd="sng" w="28575">
            <a:solidFill>
              <a:srgbClr val="2D5C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080808"/>
                </a:solidFill>
                <a:latin typeface="Montserrat"/>
                <a:ea typeface="Montserrat"/>
                <a:cs typeface="Montserrat"/>
                <a:sym typeface="Montserrat"/>
              </a:rPr>
              <a:t>A chefia imediata deverá apontar os recursos necessários para a realização da ação de desenvolvimento.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3"/>
          <p:cNvSpPr/>
          <p:nvPr/>
        </p:nvSpPr>
        <p:spPr>
          <a:xfrm>
            <a:off x="2135764" y="803635"/>
            <a:ext cx="15489445" cy="729244"/>
          </a:xfrm>
          <a:prstGeom prst="rect">
            <a:avLst/>
          </a:prstGeom>
          <a:solidFill>
            <a:srgbClr val="2D53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3"/>
          <p:cNvSpPr txBox="1"/>
          <p:nvPr/>
        </p:nvSpPr>
        <p:spPr>
          <a:xfrm>
            <a:off x="1798780" y="826897"/>
            <a:ext cx="15934993" cy="6267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55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FEEDBACK E ASSINATURA</a:t>
            </a:r>
            <a:endParaRPr/>
          </a:p>
        </p:txBody>
      </p:sp>
      <p:sp>
        <p:nvSpPr>
          <p:cNvPr id="292" name="Google Shape;292;p13"/>
          <p:cNvSpPr/>
          <p:nvPr/>
        </p:nvSpPr>
        <p:spPr>
          <a:xfrm>
            <a:off x="700765" y="612087"/>
            <a:ext cx="1098015" cy="1104037"/>
          </a:xfrm>
          <a:custGeom>
            <a:rect b="b" l="l" r="r" t="t"/>
            <a:pathLst>
              <a:path extrusionOk="0" h="1104037" w="1098015">
                <a:moveTo>
                  <a:pt x="0" y="0"/>
                </a:moveTo>
                <a:lnTo>
                  <a:pt x="1098015" y="0"/>
                </a:lnTo>
                <a:lnTo>
                  <a:pt x="1098015" y="1104037"/>
                </a:lnTo>
                <a:lnTo>
                  <a:pt x="0" y="1104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3" name="Google Shape;293;p13"/>
          <p:cNvSpPr txBox="1"/>
          <p:nvPr/>
        </p:nvSpPr>
        <p:spPr>
          <a:xfrm>
            <a:off x="989856" y="864068"/>
            <a:ext cx="500783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94" name="Google Shape;294;p13"/>
          <p:cNvSpPr/>
          <p:nvPr/>
        </p:nvSpPr>
        <p:spPr>
          <a:xfrm>
            <a:off x="5457605" y="3028157"/>
            <a:ext cx="8845763" cy="3104059"/>
          </a:xfrm>
          <a:custGeom>
            <a:rect b="b" l="l" r="r" t="t"/>
            <a:pathLst>
              <a:path extrusionOk="0" h="3104059" w="8845763">
                <a:moveTo>
                  <a:pt x="0" y="0"/>
                </a:moveTo>
                <a:lnTo>
                  <a:pt x="8845763" y="0"/>
                </a:lnTo>
                <a:lnTo>
                  <a:pt x="8845763" y="3104059"/>
                </a:lnTo>
                <a:lnTo>
                  <a:pt x="0" y="31040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5" name="Google Shape;295;p13"/>
          <p:cNvSpPr txBox="1"/>
          <p:nvPr/>
        </p:nvSpPr>
        <p:spPr>
          <a:xfrm>
            <a:off x="6608937" y="3192708"/>
            <a:ext cx="6851015" cy="19507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4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 chefia imediata deverá realizar entrevista com o avaliado para apresentar a pontuação dada na avaliação de desempenho e as evidências que fundamentaram tal decisão.</a:t>
            </a:r>
            <a:endParaRPr/>
          </a:p>
        </p:txBody>
      </p:sp>
      <p:sp>
        <p:nvSpPr>
          <p:cNvPr id="296" name="Google Shape;296;p13"/>
          <p:cNvSpPr/>
          <p:nvPr/>
        </p:nvSpPr>
        <p:spPr>
          <a:xfrm rot="-171906">
            <a:off x="134259" y="4642950"/>
            <a:ext cx="5509791" cy="5509791"/>
          </a:xfrm>
          <a:custGeom>
            <a:rect b="b" l="l" r="r" t="t"/>
            <a:pathLst>
              <a:path extrusionOk="0" h="5509791" w="5509791">
                <a:moveTo>
                  <a:pt x="0" y="0"/>
                </a:moveTo>
                <a:lnTo>
                  <a:pt x="5509791" y="0"/>
                </a:lnTo>
                <a:lnTo>
                  <a:pt x="5509791" y="5509791"/>
                </a:lnTo>
                <a:lnTo>
                  <a:pt x="0" y="55097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7" name="Google Shape;297;p13"/>
          <p:cNvSpPr/>
          <p:nvPr/>
        </p:nvSpPr>
        <p:spPr>
          <a:xfrm>
            <a:off x="6141763" y="7140100"/>
            <a:ext cx="7249013" cy="1303068"/>
          </a:xfrm>
          <a:custGeom>
            <a:rect b="b" l="l" r="r" t="t"/>
            <a:pathLst>
              <a:path extrusionOk="0" h="208825" w="2167119">
                <a:moveTo>
                  <a:pt x="0" y="0"/>
                </a:moveTo>
                <a:lnTo>
                  <a:pt x="2167119" y="0"/>
                </a:lnTo>
                <a:lnTo>
                  <a:pt x="2167119" y="208825"/>
                </a:lnTo>
                <a:lnTo>
                  <a:pt x="0" y="208825"/>
                </a:lnTo>
                <a:close/>
              </a:path>
            </a:pathLst>
          </a:custGeom>
          <a:solidFill>
            <a:srgbClr val="2D537F"/>
          </a:solidFill>
          <a:ln>
            <a:noFill/>
          </a:ln>
        </p:spPr>
      </p:sp>
      <p:sp>
        <p:nvSpPr>
          <p:cNvPr id="298" name="Google Shape;298;p13"/>
          <p:cNvSpPr txBox="1"/>
          <p:nvPr/>
        </p:nvSpPr>
        <p:spPr>
          <a:xfrm>
            <a:off x="6556347" y="7311020"/>
            <a:ext cx="64191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3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UM </a:t>
            </a:r>
            <a:r>
              <a:rPr b="0" i="0" lang="en-US" sz="183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FEEDBACK </a:t>
            </a:r>
            <a:r>
              <a:rPr lang="en-US" sz="183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BEM CONDUZIDO FORTALECE A CONFIANÇA, QUALIFICA O TRABALHO E CONTRIBUI PARA UM AMBIENTE MAIS COLABORATIVO.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"/>
          <p:cNvSpPr/>
          <p:nvPr/>
        </p:nvSpPr>
        <p:spPr>
          <a:xfrm>
            <a:off x="2135764" y="803635"/>
            <a:ext cx="15489445" cy="729244"/>
          </a:xfrm>
          <a:prstGeom prst="rect">
            <a:avLst/>
          </a:prstGeom>
          <a:solidFill>
            <a:srgbClr val="2D53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4"/>
          <p:cNvSpPr txBox="1"/>
          <p:nvPr/>
        </p:nvSpPr>
        <p:spPr>
          <a:xfrm>
            <a:off x="1798780" y="826897"/>
            <a:ext cx="15934993" cy="6267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55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FEEDBACK E ASSINATURA</a:t>
            </a:r>
            <a:endParaRPr/>
          </a:p>
        </p:txBody>
      </p:sp>
      <p:sp>
        <p:nvSpPr>
          <p:cNvPr id="305" name="Google Shape;305;p14"/>
          <p:cNvSpPr/>
          <p:nvPr/>
        </p:nvSpPr>
        <p:spPr>
          <a:xfrm>
            <a:off x="700765" y="612087"/>
            <a:ext cx="1098015" cy="1104037"/>
          </a:xfrm>
          <a:custGeom>
            <a:rect b="b" l="l" r="r" t="t"/>
            <a:pathLst>
              <a:path extrusionOk="0" h="1104037" w="1098015">
                <a:moveTo>
                  <a:pt x="0" y="0"/>
                </a:moveTo>
                <a:lnTo>
                  <a:pt x="1098015" y="0"/>
                </a:lnTo>
                <a:lnTo>
                  <a:pt x="1098015" y="1104037"/>
                </a:lnTo>
                <a:lnTo>
                  <a:pt x="0" y="1104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6" name="Google Shape;306;p14"/>
          <p:cNvSpPr txBox="1"/>
          <p:nvPr/>
        </p:nvSpPr>
        <p:spPr>
          <a:xfrm>
            <a:off x="989856" y="864068"/>
            <a:ext cx="500783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07" name="Google Shape;307;p14"/>
          <p:cNvSpPr/>
          <p:nvPr/>
        </p:nvSpPr>
        <p:spPr>
          <a:xfrm>
            <a:off x="5830610" y="2896819"/>
            <a:ext cx="7969939" cy="5979071"/>
          </a:xfrm>
          <a:custGeom>
            <a:rect b="b" l="l" r="r" t="t"/>
            <a:pathLst>
              <a:path extrusionOk="0" h="462480" w="616474">
                <a:moveTo>
                  <a:pt x="0" y="0"/>
                </a:moveTo>
                <a:lnTo>
                  <a:pt x="616474" y="0"/>
                </a:lnTo>
                <a:lnTo>
                  <a:pt x="616474" y="462480"/>
                </a:lnTo>
                <a:lnTo>
                  <a:pt x="0" y="462480"/>
                </a:lnTo>
                <a:close/>
              </a:path>
            </a:pathLst>
          </a:custGeom>
          <a:solidFill>
            <a:srgbClr val="77C4EE"/>
          </a:solidFill>
          <a:ln>
            <a:noFill/>
          </a:ln>
        </p:spPr>
      </p:sp>
      <p:sp>
        <p:nvSpPr>
          <p:cNvPr id="308" name="Google Shape;308;p14"/>
          <p:cNvSpPr txBox="1"/>
          <p:nvPr/>
        </p:nvSpPr>
        <p:spPr>
          <a:xfrm>
            <a:off x="6340769" y="3132359"/>
            <a:ext cx="6851100" cy="53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Ao realizar o </a:t>
            </a:r>
            <a:r>
              <a:rPr b="1" i="0" lang="en-US" sz="2500" u="none" cap="none" strike="noStrike">
                <a:solidFill>
                  <a:srgbClr val="2D537F"/>
                </a:solidFill>
                <a:latin typeface="Montserrat"/>
                <a:ea typeface="Montserrat"/>
                <a:cs typeface="Montserrat"/>
                <a:sym typeface="Montserrat"/>
              </a:rPr>
              <a:t>FEEDBACK</a:t>
            </a:r>
            <a:r>
              <a:rPr b="0" i="0" lang="en-US" sz="2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da avaliação de desempenho, conduza a conversa com </a:t>
            </a:r>
            <a:r>
              <a:rPr b="1" i="0" lang="en-US" sz="2500" u="none" cap="none" strike="noStrike">
                <a:solidFill>
                  <a:srgbClr val="2D537F"/>
                </a:solidFill>
                <a:latin typeface="Montserrat"/>
                <a:ea typeface="Montserrat"/>
                <a:cs typeface="Montserrat"/>
                <a:sym typeface="Montserrat"/>
              </a:rPr>
              <a:t>objetividade, respeito e foco</a:t>
            </a:r>
            <a:r>
              <a:rPr b="0" i="0" lang="en-US" sz="2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US" sz="2500" u="none" cap="none" strike="noStrike">
                <a:solidFill>
                  <a:srgbClr val="2D537F"/>
                </a:solidFill>
                <a:latin typeface="Montserrat"/>
                <a:ea typeface="Montserrat"/>
                <a:cs typeface="Montserrat"/>
                <a:sym typeface="Montserrat"/>
              </a:rPr>
              <a:t>no desenvolvimento</a:t>
            </a:r>
            <a:r>
              <a:rPr b="0" i="0" lang="en-US" sz="25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Apresente os resultados de forma transparente, reconhecendo os pontos fortes do servidor e explicando, de maneira construtiva, as oportunidades de melhoria. Evite julgamentos pessoais, ofereça exemplos concretos e proponha ações que possam apoiar o aprimoramento profissional.</a:t>
            </a:r>
            <a:endParaRPr sz="2500"/>
          </a:p>
        </p:txBody>
      </p:sp>
      <p:sp>
        <p:nvSpPr>
          <p:cNvPr id="309" name="Google Shape;309;p14"/>
          <p:cNvSpPr/>
          <p:nvPr/>
        </p:nvSpPr>
        <p:spPr>
          <a:xfrm>
            <a:off x="-292853" y="4722781"/>
            <a:ext cx="5407039" cy="5407039"/>
          </a:xfrm>
          <a:custGeom>
            <a:rect b="b" l="l" r="r" t="t"/>
            <a:pathLst>
              <a:path extrusionOk="0" h="5407039" w="5407039">
                <a:moveTo>
                  <a:pt x="0" y="0"/>
                </a:moveTo>
                <a:lnTo>
                  <a:pt x="5407039" y="0"/>
                </a:lnTo>
                <a:lnTo>
                  <a:pt x="5407039" y="5407040"/>
                </a:lnTo>
                <a:lnTo>
                  <a:pt x="0" y="54070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0" name="Google Shape;310;p14"/>
          <p:cNvSpPr txBox="1"/>
          <p:nvPr/>
        </p:nvSpPr>
        <p:spPr>
          <a:xfrm>
            <a:off x="-1020405" y="4694206"/>
            <a:ext cx="6851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>
                <a:solidFill>
                  <a:srgbClr val="2D5C99"/>
                </a:solidFill>
                <a:latin typeface="Montserrat"/>
                <a:ea typeface="Montserrat"/>
                <a:cs typeface="Montserrat"/>
                <a:sym typeface="Montserrat"/>
              </a:rPr>
              <a:t>FICA A </a:t>
            </a:r>
            <a:r>
              <a:rPr b="0" i="0" lang="en-US" sz="2799" u="none" cap="none" strike="noStrike">
                <a:solidFill>
                  <a:srgbClr val="2D5C99"/>
                </a:solidFill>
                <a:latin typeface="Montserrat"/>
                <a:ea typeface="Montserrat"/>
                <a:cs typeface="Montserrat"/>
                <a:sym typeface="Montserrat"/>
              </a:rPr>
              <a:t>DICA !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3F3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5"/>
          <p:cNvSpPr txBox="1"/>
          <p:nvPr/>
        </p:nvSpPr>
        <p:spPr>
          <a:xfrm>
            <a:off x="5174677" y="1827046"/>
            <a:ext cx="12216000" cy="61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Após o feedback para o servidor, o avaliador deverá baixar o PDF para proceder com as assinaturas, por meio do </a:t>
            </a:r>
            <a:r>
              <a:rPr b="1" i="0" lang="en-US" sz="2500" u="sng" cap="none" strike="noStrike">
                <a:solidFill>
                  <a:srgbClr val="2D5C99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GOV.BR</a:t>
            </a:r>
            <a:r>
              <a:rPr b="0" i="0" lang="en-US" sz="2500" u="none" cap="none" strike="noStrike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500"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2D5C99"/>
                </a:solidFill>
                <a:latin typeface="Montserrat"/>
                <a:ea typeface="Montserrat"/>
                <a:cs typeface="Montserrat"/>
                <a:sym typeface="Montserrat"/>
              </a:rPr>
              <a:t>Obs.: o avaliador assina e envia a avaliação ao servidor para que este também assine; em seguida, o servidor devolve o documento devidamente assinado ao avaliador.</a:t>
            </a:r>
            <a:endParaRPr sz="2500"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solidFill>
                <a:srgbClr val="2D5C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Caso o servidor não assine a avaliação, prevalecerá a avaliação assinada pelo avaliador.</a:t>
            </a:r>
            <a:endParaRPr sz="2500"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2135764" y="803635"/>
            <a:ext cx="15489445" cy="729244"/>
          </a:xfrm>
          <a:prstGeom prst="rect">
            <a:avLst/>
          </a:prstGeom>
          <a:solidFill>
            <a:srgbClr val="2D53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5"/>
          <p:cNvSpPr txBox="1"/>
          <p:nvPr/>
        </p:nvSpPr>
        <p:spPr>
          <a:xfrm>
            <a:off x="1798780" y="826897"/>
            <a:ext cx="15934993" cy="6267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55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FEEDBACK E ASSINATURA</a:t>
            </a:r>
            <a:endParaRPr/>
          </a:p>
        </p:txBody>
      </p:sp>
      <p:sp>
        <p:nvSpPr>
          <p:cNvPr id="318" name="Google Shape;318;p15"/>
          <p:cNvSpPr/>
          <p:nvPr/>
        </p:nvSpPr>
        <p:spPr>
          <a:xfrm>
            <a:off x="700765" y="612087"/>
            <a:ext cx="1098015" cy="1104037"/>
          </a:xfrm>
          <a:custGeom>
            <a:rect b="b" l="l" r="r" t="t"/>
            <a:pathLst>
              <a:path extrusionOk="0" h="1104037" w="1098015">
                <a:moveTo>
                  <a:pt x="0" y="0"/>
                </a:moveTo>
                <a:lnTo>
                  <a:pt x="1098015" y="0"/>
                </a:lnTo>
                <a:lnTo>
                  <a:pt x="1098015" y="1104037"/>
                </a:lnTo>
                <a:lnTo>
                  <a:pt x="0" y="1104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9" name="Google Shape;319;p15"/>
          <p:cNvSpPr/>
          <p:nvPr/>
        </p:nvSpPr>
        <p:spPr>
          <a:xfrm flipH="1">
            <a:off x="-877254" y="4051982"/>
            <a:ext cx="6676198" cy="6706002"/>
          </a:xfrm>
          <a:custGeom>
            <a:rect b="b" l="l" r="r" t="t"/>
            <a:pathLst>
              <a:path extrusionOk="0" h="6706002" w="6676198">
                <a:moveTo>
                  <a:pt x="6676198" y="0"/>
                </a:moveTo>
                <a:lnTo>
                  <a:pt x="0" y="0"/>
                </a:lnTo>
                <a:lnTo>
                  <a:pt x="0" y="6706002"/>
                </a:lnTo>
                <a:lnTo>
                  <a:pt x="6676198" y="6706002"/>
                </a:lnTo>
                <a:lnTo>
                  <a:pt x="6676198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0" name="Google Shape;320;p15"/>
          <p:cNvSpPr/>
          <p:nvPr/>
        </p:nvSpPr>
        <p:spPr>
          <a:xfrm>
            <a:off x="6154492" y="6716073"/>
            <a:ext cx="10725312" cy="3383804"/>
          </a:xfrm>
          <a:custGeom>
            <a:rect b="b" l="l" r="r" t="t"/>
            <a:pathLst>
              <a:path extrusionOk="0" h="3383804" w="10725312">
                <a:moveTo>
                  <a:pt x="0" y="0"/>
                </a:moveTo>
                <a:lnTo>
                  <a:pt x="10725312" y="0"/>
                </a:lnTo>
                <a:lnTo>
                  <a:pt x="10725312" y="3383805"/>
                </a:lnTo>
                <a:lnTo>
                  <a:pt x="0" y="33838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9173" l="0" r="0" t="0"/>
            </a:stretch>
          </a:blipFill>
          <a:ln>
            <a:noFill/>
          </a:ln>
        </p:spPr>
      </p:sp>
      <p:pic>
        <p:nvPicPr>
          <p:cNvPr id="321" name="Google Shape;321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72410" y="6256702"/>
            <a:ext cx="4510328" cy="2728748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5"/>
          <p:cNvSpPr txBox="1"/>
          <p:nvPr/>
        </p:nvSpPr>
        <p:spPr>
          <a:xfrm>
            <a:off x="989856" y="864068"/>
            <a:ext cx="500783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pic>
        <p:nvPicPr>
          <p:cNvPr id="323" name="Google Shape;323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795779" y="6403622"/>
            <a:ext cx="4510328" cy="2728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6"/>
          <p:cNvSpPr/>
          <p:nvPr/>
        </p:nvSpPr>
        <p:spPr>
          <a:xfrm>
            <a:off x="3983997" y="5912630"/>
            <a:ext cx="8845763" cy="3104059"/>
          </a:xfrm>
          <a:custGeom>
            <a:rect b="b" l="l" r="r" t="t"/>
            <a:pathLst>
              <a:path extrusionOk="0" h="3104059" w="8845763">
                <a:moveTo>
                  <a:pt x="0" y="0"/>
                </a:moveTo>
                <a:lnTo>
                  <a:pt x="8845763" y="0"/>
                </a:lnTo>
                <a:lnTo>
                  <a:pt x="8845763" y="3104059"/>
                </a:lnTo>
                <a:lnTo>
                  <a:pt x="0" y="31040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9" name="Google Shape;329;p16"/>
          <p:cNvSpPr/>
          <p:nvPr/>
        </p:nvSpPr>
        <p:spPr>
          <a:xfrm>
            <a:off x="2135764" y="803635"/>
            <a:ext cx="15489445" cy="729244"/>
          </a:xfrm>
          <a:prstGeom prst="rect">
            <a:avLst/>
          </a:prstGeom>
          <a:solidFill>
            <a:srgbClr val="77C4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6"/>
          <p:cNvSpPr txBox="1"/>
          <p:nvPr/>
        </p:nvSpPr>
        <p:spPr>
          <a:xfrm>
            <a:off x="1798780" y="826897"/>
            <a:ext cx="15934993" cy="6267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55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ENCAMINHAMENTO DA AVALIAÇÃO</a:t>
            </a:r>
            <a:endParaRPr/>
          </a:p>
        </p:txBody>
      </p:sp>
      <p:sp>
        <p:nvSpPr>
          <p:cNvPr id="331" name="Google Shape;331;p16"/>
          <p:cNvSpPr/>
          <p:nvPr/>
        </p:nvSpPr>
        <p:spPr>
          <a:xfrm>
            <a:off x="700765" y="612087"/>
            <a:ext cx="1098015" cy="1104037"/>
          </a:xfrm>
          <a:custGeom>
            <a:rect b="b" l="l" r="r" t="t"/>
            <a:pathLst>
              <a:path extrusionOk="0" h="1104037" w="1098015">
                <a:moveTo>
                  <a:pt x="0" y="0"/>
                </a:moveTo>
                <a:lnTo>
                  <a:pt x="1098015" y="0"/>
                </a:lnTo>
                <a:lnTo>
                  <a:pt x="1098015" y="1104037"/>
                </a:lnTo>
                <a:lnTo>
                  <a:pt x="0" y="1104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2" name="Google Shape;332;p16"/>
          <p:cNvSpPr/>
          <p:nvPr/>
        </p:nvSpPr>
        <p:spPr>
          <a:xfrm rot="-171906">
            <a:off x="-956116" y="4777209"/>
            <a:ext cx="5509791" cy="5509791"/>
          </a:xfrm>
          <a:custGeom>
            <a:rect b="b" l="l" r="r" t="t"/>
            <a:pathLst>
              <a:path extrusionOk="0" h="5509791" w="5509791">
                <a:moveTo>
                  <a:pt x="0" y="0"/>
                </a:moveTo>
                <a:lnTo>
                  <a:pt x="5509791" y="0"/>
                </a:lnTo>
                <a:lnTo>
                  <a:pt x="5509791" y="5509791"/>
                </a:lnTo>
                <a:lnTo>
                  <a:pt x="0" y="55097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3" name="Google Shape;333;p16"/>
          <p:cNvSpPr txBox="1"/>
          <p:nvPr/>
        </p:nvSpPr>
        <p:spPr>
          <a:xfrm>
            <a:off x="2386297" y="2709227"/>
            <a:ext cx="15238911" cy="2744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2000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Após realizar a avaliação de todos os servidores de sua equipe, a chefia imediata deverá enviar, em um </a:t>
            </a:r>
            <a:r>
              <a:rPr b="1" i="0" lang="en-US" sz="2799" u="none" cap="none" strike="noStrike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ÚNICO </a:t>
            </a:r>
            <a:r>
              <a:rPr b="0" i="0" lang="en-US" sz="2799" u="none" cap="none" strike="noStrike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e-mail, a pasta contendo todos os formulários para  </a:t>
            </a:r>
            <a:r>
              <a:rPr b="1" i="0" lang="en-US" sz="2799" u="sng" cap="none" strike="noStrike">
                <a:solidFill>
                  <a:srgbClr val="2D537F"/>
                </a:solidFill>
                <a:latin typeface="Montserrat"/>
                <a:ea typeface="Montserrat"/>
                <a:cs typeface="Montserrat"/>
                <a:sym typeface="Montserrat"/>
              </a:rPr>
              <a:t>avaliacaodedesempenho@pedroleopoldo.mg.gov.br</a:t>
            </a:r>
            <a:r>
              <a:rPr b="0" i="0" lang="en-US" sz="2799" u="none" cap="none" strike="noStrike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 para analise e homologação das avaliações.</a:t>
            </a:r>
            <a:endParaRPr/>
          </a:p>
        </p:txBody>
      </p:sp>
      <p:sp>
        <p:nvSpPr>
          <p:cNvPr id="334" name="Google Shape;334;p16"/>
          <p:cNvSpPr txBox="1"/>
          <p:nvPr/>
        </p:nvSpPr>
        <p:spPr>
          <a:xfrm>
            <a:off x="5175114" y="6154470"/>
            <a:ext cx="6851100" cy="1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94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Caso os formulários sejam enviados com campos não preenchidos ou preenchidos de forma incorreta, estes serão devolvidos à chefia para preenchimento/correção.</a:t>
            </a:r>
            <a:endParaRPr/>
          </a:p>
        </p:txBody>
      </p:sp>
      <p:sp>
        <p:nvSpPr>
          <p:cNvPr id="335" name="Google Shape;335;p16"/>
          <p:cNvSpPr txBox="1"/>
          <p:nvPr/>
        </p:nvSpPr>
        <p:spPr>
          <a:xfrm>
            <a:off x="989856" y="864068"/>
            <a:ext cx="500783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336" name="Google Shape;336;p16"/>
          <p:cNvSpPr txBox="1"/>
          <p:nvPr/>
        </p:nvSpPr>
        <p:spPr>
          <a:xfrm>
            <a:off x="12213475" y="8659738"/>
            <a:ext cx="5520300" cy="11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9">
                <a:solidFill>
                  <a:srgbClr val="2D537F"/>
                </a:solidFill>
                <a:latin typeface="Montserrat"/>
                <a:ea typeface="Montserrat"/>
                <a:cs typeface="Montserrat"/>
                <a:sym typeface="Montserrat"/>
              </a:rPr>
              <a:t>As avaliações devem ser encaminhadas para DGP até o dia 19/12/2025</a:t>
            </a:r>
            <a:endParaRPr b="1" sz="3200">
              <a:solidFill>
                <a:srgbClr val="2D53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23875" y="8481600"/>
            <a:ext cx="7533475" cy="18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3F3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7"/>
          <p:cNvSpPr/>
          <p:nvPr/>
        </p:nvSpPr>
        <p:spPr>
          <a:xfrm>
            <a:off x="2135764" y="803635"/>
            <a:ext cx="15489445" cy="729244"/>
          </a:xfrm>
          <a:prstGeom prst="rect">
            <a:avLst/>
          </a:prstGeom>
          <a:solidFill>
            <a:srgbClr val="2D53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7"/>
          <p:cNvSpPr txBox="1"/>
          <p:nvPr/>
        </p:nvSpPr>
        <p:spPr>
          <a:xfrm>
            <a:off x="1798780" y="826897"/>
            <a:ext cx="15934993" cy="6267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55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RECURSOS</a:t>
            </a:r>
            <a:endParaRPr/>
          </a:p>
        </p:txBody>
      </p:sp>
      <p:sp>
        <p:nvSpPr>
          <p:cNvPr id="344" name="Google Shape;344;p17"/>
          <p:cNvSpPr/>
          <p:nvPr/>
        </p:nvSpPr>
        <p:spPr>
          <a:xfrm>
            <a:off x="700765" y="612087"/>
            <a:ext cx="1098015" cy="1104037"/>
          </a:xfrm>
          <a:custGeom>
            <a:rect b="b" l="l" r="r" t="t"/>
            <a:pathLst>
              <a:path extrusionOk="0" h="1104037" w="1098015">
                <a:moveTo>
                  <a:pt x="0" y="0"/>
                </a:moveTo>
                <a:lnTo>
                  <a:pt x="1098015" y="0"/>
                </a:lnTo>
                <a:lnTo>
                  <a:pt x="1098015" y="1104037"/>
                </a:lnTo>
                <a:lnTo>
                  <a:pt x="0" y="1104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5" name="Google Shape;345;p17"/>
          <p:cNvSpPr/>
          <p:nvPr/>
        </p:nvSpPr>
        <p:spPr>
          <a:xfrm>
            <a:off x="-1562850" y="5143500"/>
            <a:ext cx="6106977" cy="5492087"/>
          </a:xfrm>
          <a:custGeom>
            <a:rect b="b" l="l" r="r" t="t"/>
            <a:pathLst>
              <a:path extrusionOk="0" h="5492087" w="6106977">
                <a:moveTo>
                  <a:pt x="0" y="0"/>
                </a:moveTo>
                <a:lnTo>
                  <a:pt x="6106977" y="0"/>
                </a:lnTo>
                <a:lnTo>
                  <a:pt x="6106977" y="5492087"/>
                </a:lnTo>
                <a:lnTo>
                  <a:pt x="0" y="54920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6" name="Google Shape;346;p17"/>
          <p:cNvSpPr txBox="1"/>
          <p:nvPr/>
        </p:nvSpPr>
        <p:spPr>
          <a:xfrm>
            <a:off x="3455517" y="3185987"/>
            <a:ext cx="13974527" cy="15894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2D5C99"/>
                </a:solidFill>
                <a:latin typeface="Montserrat"/>
                <a:ea typeface="Montserrat"/>
                <a:cs typeface="Montserrat"/>
                <a:sym typeface="Montserrat"/>
              </a:rPr>
              <a:t>Pedido de reconsideração</a:t>
            </a:r>
            <a:r>
              <a:rPr b="0" i="0" lang="en-US" sz="2300" u="none" cap="none" strike="noStrike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: será solicitado ao gestor que avaliou, no prazo de cinco dias corridos após a notificação do resultado de sua avaliação de desempenho. O avaliador tem o prazo de cinco dias corridos, após recebimento, para deliberar sobre o pedido de reconsideração e notificar o servidor sobre a decisão.</a:t>
            </a:r>
            <a:endParaRPr/>
          </a:p>
        </p:txBody>
      </p:sp>
      <p:sp>
        <p:nvSpPr>
          <p:cNvPr id="347" name="Google Shape;347;p17"/>
          <p:cNvSpPr txBox="1"/>
          <p:nvPr/>
        </p:nvSpPr>
        <p:spPr>
          <a:xfrm>
            <a:off x="2692272" y="3176462"/>
            <a:ext cx="565791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  <p:sp>
        <p:nvSpPr>
          <p:cNvPr id="348" name="Google Shape;348;p17"/>
          <p:cNvSpPr txBox="1"/>
          <p:nvPr/>
        </p:nvSpPr>
        <p:spPr>
          <a:xfrm>
            <a:off x="2708416" y="5641784"/>
            <a:ext cx="565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99" u="none" cap="none" strike="noStrike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/>
          </a:p>
        </p:txBody>
      </p:sp>
      <p:sp>
        <p:nvSpPr>
          <p:cNvPr id="349" name="Google Shape;349;p17"/>
          <p:cNvSpPr txBox="1"/>
          <p:nvPr/>
        </p:nvSpPr>
        <p:spPr>
          <a:xfrm>
            <a:off x="3486930" y="5570914"/>
            <a:ext cx="13911600" cy="28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2D537F"/>
                </a:solidFill>
                <a:latin typeface="Montserrat"/>
                <a:ea typeface="Montserrat"/>
                <a:cs typeface="Montserrat"/>
                <a:sym typeface="Montserrat"/>
              </a:rPr>
              <a:t>Recurso interno:</a:t>
            </a:r>
            <a:r>
              <a:rPr b="0" i="0" lang="en-US" sz="2300" u="none" cap="none" strike="noStrike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 O recurso interno será encaminhado à Comissão Recursal, </a:t>
            </a:r>
            <a:r>
              <a:rPr b="0" i="0" lang="en-US" sz="2300" u="none" cap="none" strike="noStrike">
                <a:solidFill>
                  <a:srgbClr val="BD0909"/>
                </a:solidFill>
                <a:latin typeface="Montserrat"/>
                <a:ea typeface="Montserrat"/>
                <a:cs typeface="Montserrat"/>
                <a:sym typeface="Montserrat"/>
              </a:rPr>
              <a:t>criado pela portaria xxxx.</a:t>
            </a:r>
            <a:r>
              <a:rPr b="0" i="0" lang="en-US" sz="2300" u="none" cap="none" strike="noStrike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 O servidor tem o prazo de cinco dias corridos após a notificação do resultado de  pedido de reconsideração, para interpor recurso interno contra a decisão..  A Comissão Recursal terá o prazo de quinze dias corridos para analisar o recurso e notificar o servidor sobre o resultado. </a:t>
            </a:r>
            <a:endParaRPr/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0" name="Google Shape;350;p17"/>
          <p:cNvSpPr txBox="1"/>
          <p:nvPr/>
        </p:nvSpPr>
        <p:spPr>
          <a:xfrm>
            <a:off x="989856" y="864068"/>
            <a:ext cx="500783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351" name="Google Shape;351;p17"/>
          <p:cNvSpPr txBox="1"/>
          <p:nvPr/>
        </p:nvSpPr>
        <p:spPr>
          <a:xfrm>
            <a:off x="3455517" y="8386924"/>
            <a:ext cx="13911705" cy="1189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O pedido de reconsideração e o recurso interno serão interpostos por meio de protocolo junto à área de gestão de pessoas, facultado ao requerente a juntada dos documentos que julgar convenientes. </a:t>
            </a:r>
            <a:endParaRPr/>
          </a:p>
        </p:txBody>
      </p:sp>
      <p:sp>
        <p:nvSpPr>
          <p:cNvPr id="352" name="Google Shape;352;p17"/>
          <p:cNvSpPr txBox="1"/>
          <p:nvPr/>
        </p:nvSpPr>
        <p:spPr>
          <a:xfrm>
            <a:off x="2156737" y="2022860"/>
            <a:ext cx="15405600" cy="9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99" u="none" cap="none" strike="noStrike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O servidor submetido à avaliação de desempenho poderá apresentar os </a:t>
            </a:r>
            <a:r>
              <a:rPr lang="en-US" sz="2599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seguintes</a:t>
            </a:r>
            <a:r>
              <a:rPr b="0" i="0" lang="en-US" sz="2599" u="none" cap="none" strike="noStrike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 recursos:</a:t>
            </a:r>
            <a:endParaRPr/>
          </a:p>
          <a:p>
            <a:pPr indent="0" lvl="0" marL="0" marR="0" rtl="0" algn="just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99" u="none" cap="none" strike="noStrike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3" name="Google Shape;353;p17"/>
          <p:cNvSpPr txBox="1"/>
          <p:nvPr/>
        </p:nvSpPr>
        <p:spPr>
          <a:xfrm>
            <a:off x="2692272" y="8359681"/>
            <a:ext cx="565791" cy="8022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99" u="none" cap="none" strike="noStrike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3F3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8"/>
          <p:cNvSpPr/>
          <p:nvPr/>
        </p:nvSpPr>
        <p:spPr>
          <a:xfrm>
            <a:off x="2135764" y="803635"/>
            <a:ext cx="15489445" cy="729244"/>
          </a:xfrm>
          <a:prstGeom prst="rect">
            <a:avLst/>
          </a:prstGeom>
          <a:solidFill>
            <a:srgbClr val="2D53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8"/>
          <p:cNvSpPr txBox="1"/>
          <p:nvPr/>
        </p:nvSpPr>
        <p:spPr>
          <a:xfrm>
            <a:off x="1798780" y="826897"/>
            <a:ext cx="15934993" cy="6267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55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RECURSOS</a:t>
            </a:r>
            <a:endParaRPr/>
          </a:p>
        </p:txBody>
      </p:sp>
      <p:sp>
        <p:nvSpPr>
          <p:cNvPr id="360" name="Google Shape;360;p18"/>
          <p:cNvSpPr/>
          <p:nvPr/>
        </p:nvSpPr>
        <p:spPr>
          <a:xfrm>
            <a:off x="700765" y="612087"/>
            <a:ext cx="1098015" cy="1104037"/>
          </a:xfrm>
          <a:custGeom>
            <a:rect b="b" l="l" r="r" t="t"/>
            <a:pathLst>
              <a:path extrusionOk="0" h="1104037" w="1098015">
                <a:moveTo>
                  <a:pt x="0" y="0"/>
                </a:moveTo>
                <a:lnTo>
                  <a:pt x="1098015" y="0"/>
                </a:lnTo>
                <a:lnTo>
                  <a:pt x="1098015" y="1104037"/>
                </a:lnTo>
                <a:lnTo>
                  <a:pt x="0" y="1104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1" name="Google Shape;361;p18"/>
          <p:cNvSpPr/>
          <p:nvPr/>
        </p:nvSpPr>
        <p:spPr>
          <a:xfrm>
            <a:off x="-1821155" y="5143500"/>
            <a:ext cx="6106977" cy="5492087"/>
          </a:xfrm>
          <a:custGeom>
            <a:rect b="b" l="l" r="r" t="t"/>
            <a:pathLst>
              <a:path extrusionOk="0" h="5492087" w="6106977">
                <a:moveTo>
                  <a:pt x="0" y="0"/>
                </a:moveTo>
                <a:lnTo>
                  <a:pt x="6106977" y="0"/>
                </a:lnTo>
                <a:lnTo>
                  <a:pt x="6106977" y="5492087"/>
                </a:lnTo>
                <a:lnTo>
                  <a:pt x="0" y="54920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2" name="Google Shape;362;p18"/>
          <p:cNvSpPr txBox="1"/>
          <p:nvPr/>
        </p:nvSpPr>
        <p:spPr>
          <a:xfrm>
            <a:off x="3221898" y="2320512"/>
            <a:ext cx="13974600" cy="13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O servidor deverá protocolar seu pedido pelo </a:t>
            </a:r>
            <a:r>
              <a:rPr b="0" i="0" lang="en-US" sz="2300" u="none" cap="none" strike="noStrike">
                <a:solidFill>
                  <a:srgbClr val="C60908"/>
                </a:solidFill>
                <a:latin typeface="Montserrat"/>
                <a:ea typeface="Montserrat"/>
                <a:cs typeface="Montserrat"/>
                <a:sym typeface="Montserrat"/>
              </a:rPr>
              <a:t>site da Prefeitura &gt; </a:t>
            </a:r>
            <a:r>
              <a:rPr lang="en-US" sz="2300">
                <a:solidFill>
                  <a:srgbClr val="C60908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 </a:t>
            </a:r>
            <a:r>
              <a:rPr b="0" i="0" lang="en-US" sz="2300" u="none" cap="none" strike="noStrike">
                <a:solidFill>
                  <a:srgbClr val="C60908"/>
                </a:solidFill>
                <a:latin typeface="Montserrat"/>
                <a:ea typeface="Montserrat"/>
                <a:cs typeface="Montserrat"/>
                <a:sym typeface="Montserrat"/>
              </a:rPr>
              <a:t>(É de inteira responsabilidade do(a) servidor(a), o acompanhamento do processo).</a:t>
            </a:r>
            <a:endParaRPr/>
          </a:p>
        </p:txBody>
      </p:sp>
      <p:sp>
        <p:nvSpPr>
          <p:cNvPr id="363" name="Google Shape;363;p18"/>
          <p:cNvSpPr txBox="1"/>
          <p:nvPr/>
        </p:nvSpPr>
        <p:spPr>
          <a:xfrm>
            <a:off x="3138150" y="3988900"/>
            <a:ext cx="14058300" cy="13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Concluído o preenchimento dos formulários, o sistema emitirá o número de protocolo, que permitirá ao servidor(a) acompanhar o andamento do pedido.</a:t>
            </a:r>
            <a:endParaRPr/>
          </a:p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4" name="Google Shape;364;p18"/>
          <p:cNvSpPr txBox="1"/>
          <p:nvPr/>
        </p:nvSpPr>
        <p:spPr>
          <a:xfrm>
            <a:off x="989856" y="864068"/>
            <a:ext cx="500783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365" name="Google Shape;365;p18"/>
          <p:cNvSpPr txBox="1"/>
          <p:nvPr/>
        </p:nvSpPr>
        <p:spPr>
          <a:xfrm>
            <a:off x="3276557" y="5143506"/>
            <a:ext cx="139116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O processo será encaminhado pela DGP à Comissão Recursal pertinente, que terá o prazo de 15 dias corridos para analisar o recurso e notificar o servidor sobre o resultado.</a:t>
            </a:r>
            <a:endParaRPr/>
          </a:p>
        </p:txBody>
      </p:sp>
      <p:sp>
        <p:nvSpPr>
          <p:cNvPr id="366" name="Google Shape;366;p18"/>
          <p:cNvSpPr txBox="1"/>
          <p:nvPr/>
        </p:nvSpPr>
        <p:spPr>
          <a:xfrm>
            <a:off x="2458653" y="2136760"/>
            <a:ext cx="565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99" u="none" cap="none" strike="noStrike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367" name="Google Shape;367;p18"/>
          <p:cNvSpPr txBox="1"/>
          <p:nvPr/>
        </p:nvSpPr>
        <p:spPr>
          <a:xfrm>
            <a:off x="2482822" y="3891942"/>
            <a:ext cx="565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99" u="none" cap="none" strike="noStrike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/>
          </a:p>
        </p:txBody>
      </p:sp>
      <p:sp>
        <p:nvSpPr>
          <p:cNvPr id="368" name="Google Shape;368;p18"/>
          <p:cNvSpPr txBox="1"/>
          <p:nvPr/>
        </p:nvSpPr>
        <p:spPr>
          <a:xfrm>
            <a:off x="2492082" y="5143506"/>
            <a:ext cx="565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99" u="none" cap="none" strike="noStrike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/>
          </a:p>
        </p:txBody>
      </p:sp>
      <p:sp>
        <p:nvSpPr>
          <p:cNvPr id="369" name="Google Shape;369;p18"/>
          <p:cNvSpPr txBox="1"/>
          <p:nvPr/>
        </p:nvSpPr>
        <p:spPr>
          <a:xfrm>
            <a:off x="3352200" y="6678675"/>
            <a:ext cx="14206200" cy="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A Comissão Recursal encaminhará o processo à autoridade máxima da Diretoria de Gestão de Pessoas para a homologação.</a:t>
            </a:r>
            <a:endParaRPr/>
          </a:p>
        </p:txBody>
      </p:sp>
      <p:sp>
        <p:nvSpPr>
          <p:cNvPr id="370" name="Google Shape;370;p18"/>
          <p:cNvSpPr txBox="1"/>
          <p:nvPr/>
        </p:nvSpPr>
        <p:spPr>
          <a:xfrm>
            <a:off x="2572809" y="6494935"/>
            <a:ext cx="565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endParaRPr/>
          </a:p>
        </p:txBody>
      </p:sp>
      <p:pic>
        <p:nvPicPr>
          <p:cNvPr id="371" name="Google Shape;37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6950" y="7790125"/>
            <a:ext cx="14898251" cy="21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g3aa72eddbc3_3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06475" y="798175"/>
            <a:ext cx="7419975" cy="463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g3aa72eddbc3_3_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875" y="1524650"/>
            <a:ext cx="9086850" cy="27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g3aa72eddbc3_3_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5756" y="7994694"/>
            <a:ext cx="97536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g3aa72eddbc3_3_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2580" y="7985175"/>
            <a:ext cx="552450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g3aa72eddbc3_3_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58800" y="5638800"/>
            <a:ext cx="7867650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12042880" y="2230670"/>
            <a:ext cx="5948655" cy="6618926"/>
          </a:xfrm>
          <a:custGeom>
            <a:rect b="b" l="l" r="r" t="t"/>
            <a:pathLst>
              <a:path extrusionOk="0" h="6618926" w="5948655">
                <a:moveTo>
                  <a:pt x="0" y="0"/>
                </a:moveTo>
                <a:lnTo>
                  <a:pt x="5948656" y="0"/>
                </a:lnTo>
                <a:lnTo>
                  <a:pt x="5948656" y="6618927"/>
                </a:lnTo>
                <a:lnTo>
                  <a:pt x="0" y="66189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2"/>
          <p:cNvSpPr txBox="1"/>
          <p:nvPr/>
        </p:nvSpPr>
        <p:spPr>
          <a:xfrm>
            <a:off x="879116" y="2222448"/>
            <a:ext cx="11014180" cy="1057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99" u="none" cap="none" strike="noStrike">
                <a:solidFill>
                  <a:srgbClr val="77C4EE"/>
                </a:solidFill>
                <a:latin typeface="Josefin Sans"/>
                <a:ea typeface="Josefin Sans"/>
                <a:cs typeface="Josefin Sans"/>
                <a:sym typeface="Josefin Sans"/>
              </a:rPr>
              <a:t>CONCEITO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879116" y="3698875"/>
            <a:ext cx="11163765" cy="4213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A avaliação de desempenho tem como objetivo  </a:t>
            </a:r>
            <a:r>
              <a:rPr b="0" i="0" lang="en-US" sz="3999" u="none" cap="none" strike="noStrike">
                <a:solidFill>
                  <a:srgbClr val="2D5C99"/>
                </a:solidFill>
                <a:latin typeface="Josefin Sans"/>
                <a:ea typeface="Josefin Sans"/>
                <a:cs typeface="Josefin Sans"/>
                <a:sym typeface="Josefin Sans"/>
              </a:rPr>
              <a:t>AFERIR A CONTRIBUIÇÃO</a:t>
            </a:r>
            <a:r>
              <a:rPr b="0" i="0" lang="en-US" sz="3999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individual e coletiva dos servidores para o alcance dos </a:t>
            </a:r>
            <a:r>
              <a:rPr b="0" i="0" lang="en-US" sz="3999" u="none" cap="none" strike="noStrike">
                <a:solidFill>
                  <a:srgbClr val="77C4EE"/>
                </a:solidFill>
                <a:latin typeface="Josefin Sans"/>
                <a:ea typeface="Josefin Sans"/>
                <a:cs typeface="Josefin Sans"/>
                <a:sym typeface="Josefin Sans"/>
              </a:rPr>
              <a:t>RESULTADOS</a:t>
            </a:r>
            <a:r>
              <a:rPr b="0" i="0" lang="en-US" sz="3999" u="none" cap="none" strike="noStrike">
                <a:solidFill>
                  <a:srgbClr val="000000"/>
                </a:solidFill>
                <a:latin typeface="Josefin Sans"/>
                <a:ea typeface="Josefin Sans"/>
                <a:cs typeface="Josefin Sans"/>
                <a:sym typeface="Josefin Sans"/>
              </a:rPr>
              <a:t> institucionais, bem como promover o desenvolvimento profissional e a </a:t>
            </a:r>
            <a:r>
              <a:rPr b="0" i="0" lang="en-US" sz="3999" u="none" cap="none" strike="noStrike">
                <a:solidFill>
                  <a:srgbClr val="2D5C99"/>
                </a:solidFill>
                <a:latin typeface="Josefin Sans"/>
                <a:ea typeface="Josefin Sans"/>
                <a:cs typeface="Josefin Sans"/>
                <a:sym typeface="Josefin Sans"/>
              </a:rPr>
              <a:t>MELHORIA DOS SERVIÇOS PÚBLICOS.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717587" y="9465270"/>
            <a:ext cx="16852827" cy="4546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8" u="none" cap="none" strike="noStrike">
                <a:solidFill>
                  <a:srgbClr val="100F0D"/>
                </a:solidFill>
                <a:latin typeface="Arial"/>
                <a:ea typeface="Arial"/>
                <a:cs typeface="Arial"/>
                <a:sym typeface="Arial"/>
              </a:rPr>
              <a:t>Diretoria de Gestão de Pessoas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3F3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/>
          <p:nvPr/>
        </p:nvSpPr>
        <p:spPr>
          <a:xfrm>
            <a:off x="5562980" y="685119"/>
            <a:ext cx="6691434" cy="8916761"/>
          </a:xfrm>
          <a:custGeom>
            <a:rect b="b" l="l" r="r" t="t"/>
            <a:pathLst>
              <a:path extrusionOk="0" h="8916761" w="6691434">
                <a:moveTo>
                  <a:pt x="0" y="0"/>
                </a:moveTo>
                <a:lnTo>
                  <a:pt x="6691434" y="0"/>
                </a:lnTo>
                <a:lnTo>
                  <a:pt x="6691434" y="8916762"/>
                </a:lnTo>
                <a:lnTo>
                  <a:pt x="0" y="89167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3"/>
          <p:cNvSpPr/>
          <p:nvPr/>
        </p:nvSpPr>
        <p:spPr>
          <a:xfrm>
            <a:off x="10793387" y="1573260"/>
            <a:ext cx="1098015" cy="1104037"/>
          </a:xfrm>
          <a:custGeom>
            <a:rect b="b" l="l" r="r" t="t"/>
            <a:pathLst>
              <a:path extrusionOk="0" h="1104037" w="1098015">
                <a:moveTo>
                  <a:pt x="0" y="0"/>
                </a:moveTo>
                <a:lnTo>
                  <a:pt x="1098015" y="0"/>
                </a:lnTo>
                <a:lnTo>
                  <a:pt x="1098015" y="1104037"/>
                </a:lnTo>
                <a:lnTo>
                  <a:pt x="0" y="1104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3"/>
          <p:cNvSpPr/>
          <p:nvPr/>
        </p:nvSpPr>
        <p:spPr>
          <a:xfrm>
            <a:off x="10793387" y="3028587"/>
            <a:ext cx="1098015" cy="1104037"/>
          </a:xfrm>
          <a:custGeom>
            <a:rect b="b" l="l" r="r" t="t"/>
            <a:pathLst>
              <a:path extrusionOk="0" h="1104037" w="1098015">
                <a:moveTo>
                  <a:pt x="0" y="0"/>
                </a:moveTo>
                <a:lnTo>
                  <a:pt x="1098015" y="0"/>
                </a:lnTo>
                <a:lnTo>
                  <a:pt x="1098015" y="1104037"/>
                </a:lnTo>
                <a:lnTo>
                  <a:pt x="0" y="1104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3"/>
          <p:cNvSpPr/>
          <p:nvPr/>
        </p:nvSpPr>
        <p:spPr>
          <a:xfrm>
            <a:off x="10793387" y="4672385"/>
            <a:ext cx="1098015" cy="1104037"/>
          </a:xfrm>
          <a:custGeom>
            <a:rect b="b" l="l" r="r" t="t"/>
            <a:pathLst>
              <a:path extrusionOk="0" h="1104037" w="1098015">
                <a:moveTo>
                  <a:pt x="0" y="0"/>
                </a:moveTo>
                <a:lnTo>
                  <a:pt x="1098015" y="0"/>
                </a:lnTo>
                <a:lnTo>
                  <a:pt x="1098015" y="1104037"/>
                </a:lnTo>
                <a:lnTo>
                  <a:pt x="0" y="1104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3"/>
          <p:cNvSpPr/>
          <p:nvPr/>
        </p:nvSpPr>
        <p:spPr>
          <a:xfrm>
            <a:off x="10783862" y="6316183"/>
            <a:ext cx="1098015" cy="1104037"/>
          </a:xfrm>
          <a:custGeom>
            <a:rect b="b" l="l" r="r" t="t"/>
            <a:pathLst>
              <a:path extrusionOk="0" h="1104037" w="1098015">
                <a:moveTo>
                  <a:pt x="0" y="0"/>
                </a:moveTo>
                <a:lnTo>
                  <a:pt x="1098015" y="0"/>
                </a:lnTo>
                <a:lnTo>
                  <a:pt x="1098015" y="1104037"/>
                </a:lnTo>
                <a:lnTo>
                  <a:pt x="0" y="1104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3"/>
          <p:cNvSpPr txBox="1"/>
          <p:nvPr/>
        </p:nvSpPr>
        <p:spPr>
          <a:xfrm>
            <a:off x="11082478" y="1825241"/>
            <a:ext cx="500783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07" name="Google Shape;107;p3"/>
          <p:cNvSpPr txBox="1"/>
          <p:nvPr/>
        </p:nvSpPr>
        <p:spPr>
          <a:xfrm>
            <a:off x="12254414" y="1844291"/>
            <a:ext cx="4163913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Informações iniciais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12254414" y="3223418"/>
            <a:ext cx="2770186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Formulário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12254414" y="4747722"/>
            <a:ext cx="2770186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Feedback &amp; Assinatura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12254414" y="6325276"/>
            <a:ext cx="326432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Encaminhamento Da avaliação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1028700" y="1898311"/>
            <a:ext cx="6873643" cy="2447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TÓPICOS ABORDADOS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11082478" y="3280568"/>
            <a:ext cx="500783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11082478" y="4924366"/>
            <a:ext cx="500783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11072953" y="6568164"/>
            <a:ext cx="500783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10793387" y="7896470"/>
            <a:ext cx="1098015" cy="1104037"/>
          </a:xfrm>
          <a:custGeom>
            <a:rect b="b" l="l" r="r" t="t"/>
            <a:pathLst>
              <a:path extrusionOk="0" h="1104037" w="1098015">
                <a:moveTo>
                  <a:pt x="0" y="0"/>
                </a:moveTo>
                <a:lnTo>
                  <a:pt x="1098015" y="0"/>
                </a:lnTo>
                <a:lnTo>
                  <a:pt x="1098015" y="1104037"/>
                </a:lnTo>
                <a:lnTo>
                  <a:pt x="0" y="1104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3"/>
          <p:cNvSpPr txBox="1"/>
          <p:nvPr/>
        </p:nvSpPr>
        <p:spPr>
          <a:xfrm>
            <a:off x="11082478" y="8148451"/>
            <a:ext cx="500783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17" name="Google Shape;117;p3"/>
          <p:cNvSpPr txBox="1"/>
          <p:nvPr/>
        </p:nvSpPr>
        <p:spPr>
          <a:xfrm>
            <a:off x="12254414" y="8243701"/>
            <a:ext cx="2770186" cy="504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Recursos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2135764" y="803635"/>
            <a:ext cx="15489445" cy="729244"/>
          </a:xfrm>
          <a:prstGeom prst="rect">
            <a:avLst/>
          </a:prstGeom>
          <a:solidFill>
            <a:srgbClr val="2D53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"/>
          <p:cNvSpPr txBox="1"/>
          <p:nvPr/>
        </p:nvSpPr>
        <p:spPr>
          <a:xfrm>
            <a:off x="1798780" y="826897"/>
            <a:ext cx="15934993" cy="6267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55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INFORMAÇÕES INICIAIS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700765" y="612087"/>
            <a:ext cx="1098015" cy="1104037"/>
          </a:xfrm>
          <a:custGeom>
            <a:rect b="b" l="l" r="r" t="t"/>
            <a:pathLst>
              <a:path extrusionOk="0" h="1104037" w="1098015">
                <a:moveTo>
                  <a:pt x="0" y="0"/>
                </a:moveTo>
                <a:lnTo>
                  <a:pt x="1098015" y="0"/>
                </a:lnTo>
                <a:lnTo>
                  <a:pt x="1098015" y="1104037"/>
                </a:lnTo>
                <a:lnTo>
                  <a:pt x="0" y="1104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25" name="Google Shape;125;p4"/>
          <p:cNvCxnSpPr/>
          <p:nvPr/>
        </p:nvCxnSpPr>
        <p:spPr>
          <a:xfrm>
            <a:off x="-371475" y="9196388"/>
            <a:ext cx="18288000" cy="0"/>
          </a:xfrm>
          <a:prstGeom prst="straightConnector1">
            <a:avLst/>
          </a:prstGeom>
          <a:noFill/>
          <a:ln cap="flat" cmpd="sng" w="9525">
            <a:solidFill>
              <a:srgbClr val="FFFFFF">
                <a:alpha val="33333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1881360" y="2420756"/>
            <a:ext cx="6891165" cy="1869843"/>
            <a:chOff x="0" y="-38100"/>
            <a:chExt cx="1998184" cy="542186"/>
          </a:xfrm>
        </p:grpSpPr>
        <p:sp>
          <p:nvSpPr>
            <p:cNvPr id="127" name="Google Shape;127;p4"/>
            <p:cNvSpPr/>
            <p:nvPr/>
          </p:nvSpPr>
          <p:spPr>
            <a:xfrm>
              <a:off x="0" y="0"/>
              <a:ext cx="1998184" cy="504086"/>
            </a:xfrm>
            <a:custGeom>
              <a:rect b="b" l="l" r="r" t="t"/>
              <a:pathLst>
                <a:path extrusionOk="0" h="504086" w="1998184">
                  <a:moveTo>
                    <a:pt x="57296" y="0"/>
                  </a:moveTo>
                  <a:lnTo>
                    <a:pt x="1940888" y="0"/>
                  </a:lnTo>
                  <a:cubicBezTo>
                    <a:pt x="1972532" y="0"/>
                    <a:pt x="1998184" y="25652"/>
                    <a:pt x="1998184" y="57296"/>
                  </a:cubicBezTo>
                  <a:lnTo>
                    <a:pt x="1998184" y="446789"/>
                  </a:lnTo>
                  <a:cubicBezTo>
                    <a:pt x="1998184" y="478433"/>
                    <a:pt x="1972532" y="504086"/>
                    <a:pt x="1940888" y="504086"/>
                  </a:cubicBezTo>
                  <a:lnTo>
                    <a:pt x="57296" y="504086"/>
                  </a:lnTo>
                  <a:cubicBezTo>
                    <a:pt x="25652" y="504086"/>
                    <a:pt x="0" y="478433"/>
                    <a:pt x="0" y="446789"/>
                  </a:cubicBezTo>
                  <a:lnTo>
                    <a:pt x="0" y="57296"/>
                  </a:lnTo>
                  <a:cubicBezTo>
                    <a:pt x="0" y="25652"/>
                    <a:pt x="25652" y="0"/>
                    <a:pt x="57296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4"/>
            <p:cNvSpPr txBox="1"/>
            <p:nvPr/>
          </p:nvSpPr>
          <p:spPr>
            <a:xfrm>
              <a:off x="0" y="-38100"/>
              <a:ext cx="1998184" cy="542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Google Shape;129;p4"/>
          <p:cNvGrpSpPr/>
          <p:nvPr/>
        </p:nvGrpSpPr>
        <p:grpSpPr>
          <a:xfrm>
            <a:off x="10485248" y="2394212"/>
            <a:ext cx="7134625" cy="1869843"/>
            <a:chOff x="0" y="-38100"/>
            <a:chExt cx="2068779" cy="542186"/>
          </a:xfrm>
        </p:grpSpPr>
        <p:sp>
          <p:nvSpPr>
            <p:cNvPr id="130" name="Google Shape;130;p4"/>
            <p:cNvSpPr/>
            <p:nvPr/>
          </p:nvSpPr>
          <p:spPr>
            <a:xfrm>
              <a:off x="0" y="0"/>
              <a:ext cx="2068779" cy="504086"/>
            </a:xfrm>
            <a:custGeom>
              <a:rect b="b" l="l" r="r" t="t"/>
              <a:pathLst>
                <a:path extrusionOk="0" h="504086" w="2068779">
                  <a:moveTo>
                    <a:pt x="55341" y="0"/>
                  </a:moveTo>
                  <a:lnTo>
                    <a:pt x="2013438" y="0"/>
                  </a:lnTo>
                  <a:cubicBezTo>
                    <a:pt x="2028115" y="0"/>
                    <a:pt x="2042191" y="5831"/>
                    <a:pt x="2052569" y="16209"/>
                  </a:cubicBezTo>
                  <a:cubicBezTo>
                    <a:pt x="2062948" y="26587"/>
                    <a:pt x="2068779" y="40664"/>
                    <a:pt x="2068779" y="55341"/>
                  </a:cubicBezTo>
                  <a:lnTo>
                    <a:pt x="2068779" y="448745"/>
                  </a:lnTo>
                  <a:cubicBezTo>
                    <a:pt x="2068779" y="463422"/>
                    <a:pt x="2062948" y="477498"/>
                    <a:pt x="2052569" y="487877"/>
                  </a:cubicBezTo>
                  <a:cubicBezTo>
                    <a:pt x="2042191" y="498255"/>
                    <a:pt x="2028115" y="504086"/>
                    <a:pt x="2013438" y="504086"/>
                  </a:cubicBezTo>
                  <a:lnTo>
                    <a:pt x="55341" y="504086"/>
                  </a:lnTo>
                  <a:cubicBezTo>
                    <a:pt x="40664" y="504086"/>
                    <a:pt x="26587" y="498255"/>
                    <a:pt x="16209" y="487877"/>
                  </a:cubicBezTo>
                  <a:cubicBezTo>
                    <a:pt x="5831" y="477498"/>
                    <a:pt x="0" y="463422"/>
                    <a:pt x="0" y="448745"/>
                  </a:cubicBezTo>
                  <a:lnTo>
                    <a:pt x="0" y="55341"/>
                  </a:lnTo>
                  <a:cubicBezTo>
                    <a:pt x="0" y="40664"/>
                    <a:pt x="5831" y="26587"/>
                    <a:pt x="16209" y="16209"/>
                  </a:cubicBezTo>
                  <a:cubicBezTo>
                    <a:pt x="26587" y="5831"/>
                    <a:pt x="40664" y="0"/>
                    <a:pt x="55341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4"/>
            <p:cNvSpPr txBox="1"/>
            <p:nvPr/>
          </p:nvSpPr>
          <p:spPr>
            <a:xfrm>
              <a:off x="0" y="-38100"/>
              <a:ext cx="2068779" cy="542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4"/>
          <p:cNvGrpSpPr/>
          <p:nvPr/>
        </p:nvGrpSpPr>
        <p:grpSpPr>
          <a:xfrm>
            <a:off x="1881360" y="4456482"/>
            <a:ext cx="6891165" cy="1869843"/>
            <a:chOff x="0" y="-38100"/>
            <a:chExt cx="1998184" cy="542186"/>
          </a:xfrm>
        </p:grpSpPr>
        <p:sp>
          <p:nvSpPr>
            <p:cNvPr id="133" name="Google Shape;133;p4"/>
            <p:cNvSpPr/>
            <p:nvPr/>
          </p:nvSpPr>
          <p:spPr>
            <a:xfrm>
              <a:off x="0" y="0"/>
              <a:ext cx="1998184" cy="504086"/>
            </a:xfrm>
            <a:custGeom>
              <a:rect b="b" l="l" r="r" t="t"/>
              <a:pathLst>
                <a:path extrusionOk="0" h="504086" w="1998184">
                  <a:moveTo>
                    <a:pt x="57296" y="0"/>
                  </a:moveTo>
                  <a:lnTo>
                    <a:pt x="1940888" y="0"/>
                  </a:lnTo>
                  <a:cubicBezTo>
                    <a:pt x="1972532" y="0"/>
                    <a:pt x="1998184" y="25652"/>
                    <a:pt x="1998184" y="57296"/>
                  </a:cubicBezTo>
                  <a:lnTo>
                    <a:pt x="1998184" y="446789"/>
                  </a:lnTo>
                  <a:cubicBezTo>
                    <a:pt x="1998184" y="478433"/>
                    <a:pt x="1972532" y="504086"/>
                    <a:pt x="1940888" y="504086"/>
                  </a:cubicBezTo>
                  <a:lnTo>
                    <a:pt x="57296" y="504086"/>
                  </a:lnTo>
                  <a:cubicBezTo>
                    <a:pt x="25652" y="504086"/>
                    <a:pt x="0" y="478433"/>
                    <a:pt x="0" y="446789"/>
                  </a:cubicBezTo>
                  <a:lnTo>
                    <a:pt x="0" y="57296"/>
                  </a:lnTo>
                  <a:cubicBezTo>
                    <a:pt x="0" y="25652"/>
                    <a:pt x="25652" y="0"/>
                    <a:pt x="57296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4"/>
            <p:cNvSpPr txBox="1"/>
            <p:nvPr/>
          </p:nvSpPr>
          <p:spPr>
            <a:xfrm>
              <a:off x="0" y="-38100"/>
              <a:ext cx="1998184" cy="542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4"/>
          <p:cNvGrpSpPr/>
          <p:nvPr/>
        </p:nvGrpSpPr>
        <p:grpSpPr>
          <a:xfrm>
            <a:off x="1881360" y="6639290"/>
            <a:ext cx="6891165" cy="1804145"/>
            <a:chOff x="0" y="-19050"/>
            <a:chExt cx="1998184" cy="523136"/>
          </a:xfrm>
        </p:grpSpPr>
        <p:sp>
          <p:nvSpPr>
            <p:cNvPr id="136" name="Google Shape;136;p4"/>
            <p:cNvSpPr/>
            <p:nvPr/>
          </p:nvSpPr>
          <p:spPr>
            <a:xfrm>
              <a:off x="0" y="0"/>
              <a:ext cx="1998184" cy="504086"/>
            </a:xfrm>
            <a:custGeom>
              <a:rect b="b" l="l" r="r" t="t"/>
              <a:pathLst>
                <a:path extrusionOk="0" h="504086" w="1998184">
                  <a:moveTo>
                    <a:pt x="57296" y="0"/>
                  </a:moveTo>
                  <a:lnTo>
                    <a:pt x="1940888" y="0"/>
                  </a:lnTo>
                  <a:cubicBezTo>
                    <a:pt x="1972532" y="0"/>
                    <a:pt x="1998184" y="25652"/>
                    <a:pt x="1998184" y="57296"/>
                  </a:cubicBezTo>
                  <a:lnTo>
                    <a:pt x="1998184" y="446789"/>
                  </a:lnTo>
                  <a:cubicBezTo>
                    <a:pt x="1998184" y="478433"/>
                    <a:pt x="1972532" y="504086"/>
                    <a:pt x="1940888" y="504086"/>
                  </a:cubicBezTo>
                  <a:lnTo>
                    <a:pt x="57296" y="504086"/>
                  </a:lnTo>
                  <a:cubicBezTo>
                    <a:pt x="25652" y="504086"/>
                    <a:pt x="0" y="478433"/>
                    <a:pt x="0" y="446789"/>
                  </a:cubicBezTo>
                  <a:lnTo>
                    <a:pt x="0" y="57296"/>
                  </a:lnTo>
                  <a:cubicBezTo>
                    <a:pt x="0" y="25652"/>
                    <a:pt x="25652" y="0"/>
                    <a:pt x="57296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4"/>
            <p:cNvSpPr txBox="1"/>
            <p:nvPr/>
          </p:nvSpPr>
          <p:spPr>
            <a:xfrm>
              <a:off x="0" y="-19050"/>
              <a:ext cx="1998184" cy="523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just">
                <a:lnSpc>
                  <a:spcPct val="192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4"/>
          <p:cNvGrpSpPr/>
          <p:nvPr/>
        </p:nvGrpSpPr>
        <p:grpSpPr>
          <a:xfrm>
            <a:off x="10485248" y="4429937"/>
            <a:ext cx="7134625" cy="1869843"/>
            <a:chOff x="0" y="-38100"/>
            <a:chExt cx="2068779" cy="542186"/>
          </a:xfrm>
        </p:grpSpPr>
        <p:sp>
          <p:nvSpPr>
            <p:cNvPr id="139" name="Google Shape;139;p4"/>
            <p:cNvSpPr/>
            <p:nvPr/>
          </p:nvSpPr>
          <p:spPr>
            <a:xfrm>
              <a:off x="0" y="0"/>
              <a:ext cx="2068779" cy="504086"/>
            </a:xfrm>
            <a:custGeom>
              <a:rect b="b" l="l" r="r" t="t"/>
              <a:pathLst>
                <a:path extrusionOk="0" h="504086" w="2068779">
                  <a:moveTo>
                    <a:pt x="55341" y="0"/>
                  </a:moveTo>
                  <a:lnTo>
                    <a:pt x="2013438" y="0"/>
                  </a:lnTo>
                  <a:cubicBezTo>
                    <a:pt x="2028115" y="0"/>
                    <a:pt x="2042191" y="5831"/>
                    <a:pt x="2052569" y="16209"/>
                  </a:cubicBezTo>
                  <a:cubicBezTo>
                    <a:pt x="2062948" y="26587"/>
                    <a:pt x="2068779" y="40664"/>
                    <a:pt x="2068779" y="55341"/>
                  </a:cubicBezTo>
                  <a:lnTo>
                    <a:pt x="2068779" y="448745"/>
                  </a:lnTo>
                  <a:cubicBezTo>
                    <a:pt x="2068779" y="463422"/>
                    <a:pt x="2062948" y="477498"/>
                    <a:pt x="2052569" y="487877"/>
                  </a:cubicBezTo>
                  <a:cubicBezTo>
                    <a:pt x="2042191" y="498255"/>
                    <a:pt x="2028115" y="504086"/>
                    <a:pt x="2013438" y="504086"/>
                  </a:cubicBezTo>
                  <a:lnTo>
                    <a:pt x="55341" y="504086"/>
                  </a:lnTo>
                  <a:cubicBezTo>
                    <a:pt x="40664" y="504086"/>
                    <a:pt x="26587" y="498255"/>
                    <a:pt x="16209" y="487877"/>
                  </a:cubicBezTo>
                  <a:cubicBezTo>
                    <a:pt x="5831" y="477498"/>
                    <a:pt x="0" y="463422"/>
                    <a:pt x="0" y="448745"/>
                  </a:cubicBezTo>
                  <a:lnTo>
                    <a:pt x="0" y="55341"/>
                  </a:lnTo>
                  <a:cubicBezTo>
                    <a:pt x="0" y="40664"/>
                    <a:pt x="5831" y="26587"/>
                    <a:pt x="16209" y="16209"/>
                  </a:cubicBezTo>
                  <a:cubicBezTo>
                    <a:pt x="26587" y="5831"/>
                    <a:pt x="40664" y="0"/>
                    <a:pt x="55341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4"/>
            <p:cNvSpPr txBox="1"/>
            <p:nvPr/>
          </p:nvSpPr>
          <p:spPr>
            <a:xfrm>
              <a:off x="0" y="-38100"/>
              <a:ext cx="2068779" cy="542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4"/>
          <p:cNvGrpSpPr/>
          <p:nvPr/>
        </p:nvGrpSpPr>
        <p:grpSpPr>
          <a:xfrm>
            <a:off x="10485248" y="6663684"/>
            <a:ext cx="7066513" cy="1765336"/>
            <a:chOff x="0" y="-38100"/>
            <a:chExt cx="2049029" cy="511882"/>
          </a:xfrm>
        </p:grpSpPr>
        <p:sp>
          <p:nvSpPr>
            <p:cNvPr id="142" name="Google Shape;142;p4"/>
            <p:cNvSpPr/>
            <p:nvPr/>
          </p:nvSpPr>
          <p:spPr>
            <a:xfrm>
              <a:off x="0" y="0"/>
              <a:ext cx="2049029" cy="473782"/>
            </a:xfrm>
            <a:custGeom>
              <a:rect b="b" l="l" r="r" t="t"/>
              <a:pathLst>
                <a:path extrusionOk="0" h="473782" w="2049029">
                  <a:moveTo>
                    <a:pt x="55875" y="0"/>
                  </a:moveTo>
                  <a:lnTo>
                    <a:pt x="1993154" y="0"/>
                  </a:lnTo>
                  <a:cubicBezTo>
                    <a:pt x="2024013" y="0"/>
                    <a:pt x="2049029" y="25016"/>
                    <a:pt x="2049029" y="55875"/>
                  </a:cubicBezTo>
                  <a:lnTo>
                    <a:pt x="2049029" y="417908"/>
                  </a:lnTo>
                  <a:cubicBezTo>
                    <a:pt x="2049029" y="448767"/>
                    <a:pt x="2024013" y="473782"/>
                    <a:pt x="1993154" y="473782"/>
                  </a:cubicBezTo>
                  <a:lnTo>
                    <a:pt x="55875" y="473782"/>
                  </a:lnTo>
                  <a:cubicBezTo>
                    <a:pt x="25016" y="473782"/>
                    <a:pt x="0" y="448767"/>
                    <a:pt x="0" y="417908"/>
                  </a:cubicBezTo>
                  <a:lnTo>
                    <a:pt x="0" y="55875"/>
                  </a:lnTo>
                  <a:cubicBezTo>
                    <a:pt x="0" y="25016"/>
                    <a:pt x="25016" y="0"/>
                    <a:pt x="55875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4"/>
            <p:cNvSpPr txBox="1"/>
            <p:nvPr/>
          </p:nvSpPr>
          <p:spPr>
            <a:xfrm>
              <a:off x="0" y="-38100"/>
              <a:ext cx="2049029" cy="511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4" name="Google Shape;144;p4"/>
          <p:cNvSpPr/>
          <p:nvPr/>
        </p:nvSpPr>
        <p:spPr>
          <a:xfrm>
            <a:off x="700765" y="4716182"/>
            <a:ext cx="1428750" cy="1428750"/>
          </a:xfrm>
          <a:custGeom>
            <a:rect b="b" l="l" r="r" t="t"/>
            <a:pathLst>
              <a:path extrusionOk="0" h="1428750" w="1428750">
                <a:moveTo>
                  <a:pt x="0" y="0"/>
                </a:moveTo>
                <a:lnTo>
                  <a:pt x="1428750" y="0"/>
                </a:lnTo>
                <a:lnTo>
                  <a:pt x="1428750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4"/>
          <p:cNvSpPr/>
          <p:nvPr/>
        </p:nvSpPr>
        <p:spPr>
          <a:xfrm>
            <a:off x="9353150" y="2614133"/>
            <a:ext cx="1428750" cy="1428750"/>
          </a:xfrm>
          <a:custGeom>
            <a:rect b="b" l="l" r="r" t="t"/>
            <a:pathLst>
              <a:path extrusionOk="0" h="1428750" w="1428750">
                <a:moveTo>
                  <a:pt x="0" y="0"/>
                </a:moveTo>
                <a:lnTo>
                  <a:pt x="1428750" y="0"/>
                </a:lnTo>
                <a:lnTo>
                  <a:pt x="1428750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4"/>
          <p:cNvSpPr/>
          <p:nvPr/>
        </p:nvSpPr>
        <p:spPr>
          <a:xfrm>
            <a:off x="9353150" y="6897675"/>
            <a:ext cx="1428750" cy="1428750"/>
          </a:xfrm>
          <a:custGeom>
            <a:rect b="b" l="l" r="r" t="t"/>
            <a:pathLst>
              <a:path extrusionOk="0" h="1428750" w="1428750">
                <a:moveTo>
                  <a:pt x="0" y="0"/>
                </a:moveTo>
                <a:lnTo>
                  <a:pt x="1428750" y="0"/>
                </a:lnTo>
                <a:lnTo>
                  <a:pt x="1428750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4"/>
          <p:cNvSpPr/>
          <p:nvPr/>
        </p:nvSpPr>
        <p:spPr>
          <a:xfrm>
            <a:off x="700765" y="2669931"/>
            <a:ext cx="1428750" cy="1428750"/>
          </a:xfrm>
          <a:custGeom>
            <a:rect b="b" l="l" r="r" t="t"/>
            <a:pathLst>
              <a:path extrusionOk="0" h="1428750" w="1428750">
                <a:moveTo>
                  <a:pt x="0" y="0"/>
                </a:moveTo>
                <a:lnTo>
                  <a:pt x="1428750" y="0"/>
                </a:lnTo>
                <a:lnTo>
                  <a:pt x="1428750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4"/>
          <p:cNvSpPr/>
          <p:nvPr/>
        </p:nvSpPr>
        <p:spPr>
          <a:xfrm>
            <a:off x="700765" y="6861545"/>
            <a:ext cx="1428750" cy="1651734"/>
          </a:xfrm>
          <a:custGeom>
            <a:rect b="b" l="l" r="r" t="t"/>
            <a:pathLst>
              <a:path extrusionOk="0" h="1651734" w="1428750">
                <a:moveTo>
                  <a:pt x="0" y="0"/>
                </a:moveTo>
                <a:lnTo>
                  <a:pt x="1428750" y="0"/>
                </a:lnTo>
                <a:lnTo>
                  <a:pt x="1428750" y="1651735"/>
                </a:lnTo>
                <a:lnTo>
                  <a:pt x="0" y="1651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4"/>
          <p:cNvSpPr/>
          <p:nvPr/>
        </p:nvSpPr>
        <p:spPr>
          <a:xfrm>
            <a:off x="9353150" y="4756874"/>
            <a:ext cx="1428750" cy="1428750"/>
          </a:xfrm>
          <a:custGeom>
            <a:rect b="b" l="l" r="r" t="t"/>
            <a:pathLst>
              <a:path extrusionOk="0" h="1428750" w="1428750">
                <a:moveTo>
                  <a:pt x="0" y="0"/>
                </a:moveTo>
                <a:lnTo>
                  <a:pt x="1428750" y="0"/>
                </a:lnTo>
                <a:lnTo>
                  <a:pt x="1428750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4"/>
          <p:cNvSpPr txBox="1"/>
          <p:nvPr/>
        </p:nvSpPr>
        <p:spPr>
          <a:xfrm>
            <a:off x="2289802" y="4972919"/>
            <a:ext cx="6226681" cy="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7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453C2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 Avaliação de Desempenho será feita totalmente DIGITAL</a:t>
            </a:r>
            <a:endParaRPr/>
          </a:p>
        </p:txBody>
      </p:sp>
      <p:sp>
        <p:nvSpPr>
          <p:cNvPr id="151" name="Google Shape;151;p4"/>
          <p:cNvSpPr txBox="1"/>
          <p:nvPr/>
        </p:nvSpPr>
        <p:spPr>
          <a:xfrm>
            <a:off x="989856" y="864068"/>
            <a:ext cx="500783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52" name="Google Shape;152;p4"/>
          <p:cNvSpPr txBox="1"/>
          <p:nvPr/>
        </p:nvSpPr>
        <p:spPr>
          <a:xfrm>
            <a:off x="2289802" y="7138679"/>
            <a:ext cx="6226681" cy="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7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453C2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 ASSINATURA também será digital, realizada via  </a:t>
            </a:r>
            <a:r>
              <a:rPr b="1" i="0" lang="en-US" sz="2499" u="sng" cap="none" strike="noStrike">
                <a:solidFill>
                  <a:srgbClr val="77C4E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GOV.BR</a:t>
            </a:r>
            <a:endParaRPr/>
          </a:p>
        </p:txBody>
      </p:sp>
      <p:sp>
        <p:nvSpPr>
          <p:cNvPr id="153" name="Google Shape;153;p4"/>
          <p:cNvSpPr txBox="1"/>
          <p:nvPr/>
        </p:nvSpPr>
        <p:spPr>
          <a:xfrm>
            <a:off x="10781900" y="2634012"/>
            <a:ext cx="6674700" cy="16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7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453C2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Os formulários deverão ser enviados ao e-mail:</a:t>
            </a:r>
            <a:endParaRPr/>
          </a:p>
          <a:p>
            <a:pPr indent="0" lvl="0" marL="0" marR="0" rtl="0" algn="just">
              <a:lnSpc>
                <a:spcPct val="127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2D5C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avaliacaodedesempenho@pedroleopoldo.mg.gov.br</a:t>
            </a:r>
            <a:endParaRPr/>
          </a:p>
        </p:txBody>
      </p:sp>
      <p:sp>
        <p:nvSpPr>
          <p:cNvPr id="154" name="Google Shape;154;p4"/>
          <p:cNvSpPr txBox="1"/>
          <p:nvPr/>
        </p:nvSpPr>
        <p:spPr>
          <a:xfrm>
            <a:off x="11071352" y="4855857"/>
            <a:ext cx="5838276" cy="9262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7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453C2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Prazo de envio até  </a:t>
            </a:r>
            <a:endParaRPr/>
          </a:p>
          <a:p>
            <a:pPr indent="0" lvl="0" marL="0" marR="0" rtl="0" algn="ctr">
              <a:lnSpc>
                <a:spcPct val="127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sng" cap="none" strike="noStrike">
                <a:solidFill>
                  <a:srgbClr val="2D5C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17 de dezembro</a:t>
            </a:r>
            <a:endParaRPr/>
          </a:p>
        </p:txBody>
      </p:sp>
      <p:sp>
        <p:nvSpPr>
          <p:cNvPr id="155" name="Google Shape;155;p4"/>
          <p:cNvSpPr txBox="1"/>
          <p:nvPr/>
        </p:nvSpPr>
        <p:spPr>
          <a:xfrm>
            <a:off x="2337427" y="2996369"/>
            <a:ext cx="6226681" cy="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7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sng" cap="none" strike="noStrike">
                <a:solidFill>
                  <a:srgbClr val="2D5C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Não</a:t>
            </a:r>
            <a:r>
              <a:rPr b="1" i="0" lang="en-US" sz="2499" u="none" cap="none" strike="noStrike">
                <a:solidFill>
                  <a:srgbClr val="453C2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é necessário imprimir ou escanear o formulário</a:t>
            </a:r>
            <a:endParaRPr/>
          </a:p>
        </p:txBody>
      </p:sp>
      <p:sp>
        <p:nvSpPr>
          <p:cNvPr id="156" name="Google Shape;156;p4"/>
          <p:cNvSpPr txBox="1"/>
          <p:nvPr/>
        </p:nvSpPr>
        <p:spPr>
          <a:xfrm>
            <a:off x="10938915" y="7279425"/>
            <a:ext cx="6226681" cy="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7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99" u="none" cap="none" strike="noStrike">
                <a:solidFill>
                  <a:srgbClr val="453C2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Caberá à chefia ATUAL realizar a Avaliação de Desempenho.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/>
          <p:nvPr/>
        </p:nvSpPr>
        <p:spPr>
          <a:xfrm>
            <a:off x="2250071" y="3345900"/>
            <a:ext cx="14472415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ALGUMAS ORIENTAÇÕES:</a:t>
            </a:r>
            <a:endParaRPr/>
          </a:p>
        </p:txBody>
      </p:sp>
      <p:sp>
        <p:nvSpPr>
          <p:cNvPr id="162" name="Google Shape;162;p5"/>
          <p:cNvSpPr txBox="1"/>
          <p:nvPr/>
        </p:nvSpPr>
        <p:spPr>
          <a:xfrm>
            <a:off x="2683976" y="4113151"/>
            <a:ext cx="150498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1603" lvl="1" marL="543466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2200"/>
              <a:buFont typeface="Montserrat"/>
              <a:buAutoNum type="arabicPeriod"/>
            </a:pPr>
            <a:r>
              <a:rPr b="0" i="0" lang="en-US" sz="2200" u="none" cap="none" strike="noStrike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Acesse o formulário por meio do endereço eletrônico xxxxxxxxxxxxxxxxxxxxx;</a:t>
            </a:r>
            <a:endParaRPr sz="2200"/>
          </a:p>
          <a:p>
            <a:pPr indent="-251603" lvl="1" marL="543466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2200"/>
              <a:buFont typeface="Montserrat"/>
              <a:buAutoNum type="arabicPeriod"/>
            </a:pPr>
            <a:r>
              <a:rPr b="0" i="0" lang="en-US" sz="2200" u="none" cap="none" strike="noStrike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Preencha o formulário conforme orientações contidas neste tutorial.</a:t>
            </a:r>
            <a:endParaRPr sz="2200"/>
          </a:p>
          <a:p>
            <a:pPr indent="-251603" lvl="1" marL="543466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2200"/>
              <a:buFont typeface="Montserrat"/>
              <a:buAutoNum type="arabicPeriod"/>
            </a:pPr>
            <a:r>
              <a:rPr b="0" i="0" lang="en-US" sz="2200" u="none" cap="none" strike="noStrike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Baixe o PDF e colete as assinaturas.</a:t>
            </a:r>
            <a:endParaRPr sz="2200"/>
          </a:p>
          <a:p>
            <a:pPr indent="-251603" lvl="1" marL="543466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2200"/>
              <a:buFont typeface="Montserrat"/>
              <a:buAutoNum type="arabicPeriod"/>
            </a:pPr>
            <a:r>
              <a:rPr b="0" i="0" lang="en-US" sz="2200" u="none" cap="none" strike="noStrike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Renomeie com o nome completo do servidor a ser avaliado;</a:t>
            </a:r>
            <a:endParaRPr sz="2200"/>
          </a:p>
          <a:p>
            <a:pPr indent="-251603" lvl="1" marL="543466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2200"/>
              <a:buFont typeface="Montserrat"/>
              <a:buAutoNum type="arabicPeriod"/>
            </a:pPr>
            <a:r>
              <a:rPr b="0" i="0" lang="en-US" sz="2200" u="none" cap="none" strike="noStrike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Salve os formulários em uma pasta específica com o nome ou sigla da unidade + extensão avaliação de desempenho (exemplo: "Diretoria de Gestão de Pessoas/DGP - Avaliações de Desempenho);</a:t>
            </a:r>
            <a:endParaRPr sz="2200"/>
          </a:p>
          <a:p>
            <a:pPr indent="-251603" lvl="1" marL="543466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2200"/>
              <a:buFont typeface="Montserrat"/>
              <a:buAutoNum type="arabicPeriod"/>
            </a:pPr>
            <a:r>
              <a:rPr b="0" i="0" lang="en-US" sz="2200" u="none" cap="none" strike="noStrike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Encaminhe a pasta para o endereço de email: </a:t>
            </a:r>
            <a:r>
              <a:rPr b="0" i="0" lang="en-US" sz="2200" u="none" cap="none" strike="noStrike">
                <a:solidFill>
                  <a:srgbClr val="2D537F"/>
                </a:solidFill>
                <a:latin typeface="Montserrat"/>
                <a:ea typeface="Montserrat"/>
                <a:cs typeface="Montserrat"/>
                <a:sym typeface="Montserrat"/>
              </a:rPr>
              <a:t>avaliacaodedesempenho@pedroleopoldo.mg.gov.br</a:t>
            </a:r>
            <a:endParaRPr sz="2200"/>
          </a:p>
        </p:txBody>
      </p:sp>
      <p:cxnSp>
        <p:nvCxnSpPr>
          <p:cNvPr id="163" name="Google Shape;163;p5"/>
          <p:cNvCxnSpPr/>
          <p:nvPr/>
        </p:nvCxnSpPr>
        <p:spPr>
          <a:xfrm>
            <a:off x="2297696" y="4414016"/>
            <a:ext cx="0" cy="3387984"/>
          </a:xfrm>
          <a:prstGeom prst="straightConnector1">
            <a:avLst/>
          </a:prstGeom>
          <a:noFill/>
          <a:ln cap="rnd" cmpd="sng" w="95250">
            <a:solidFill>
              <a:srgbClr val="97D2E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" name="Google Shape;164;p5"/>
          <p:cNvSpPr txBox="1"/>
          <p:nvPr/>
        </p:nvSpPr>
        <p:spPr>
          <a:xfrm>
            <a:off x="2250071" y="1869524"/>
            <a:ext cx="15353372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99" u="none" cap="none" strike="noStrike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Caberá à Chefia imediata acessar o formulário e se reunir com cada Servidor individualmente para realizar o preenchimento.</a:t>
            </a:r>
            <a:endParaRPr/>
          </a:p>
        </p:txBody>
      </p:sp>
      <p:sp>
        <p:nvSpPr>
          <p:cNvPr id="165" name="Google Shape;165;p5"/>
          <p:cNvSpPr/>
          <p:nvPr/>
        </p:nvSpPr>
        <p:spPr>
          <a:xfrm>
            <a:off x="2135764" y="803635"/>
            <a:ext cx="15489445" cy="729244"/>
          </a:xfrm>
          <a:prstGeom prst="rect">
            <a:avLst/>
          </a:prstGeom>
          <a:solidFill>
            <a:srgbClr val="77C4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5"/>
          <p:cNvSpPr txBox="1"/>
          <p:nvPr/>
        </p:nvSpPr>
        <p:spPr>
          <a:xfrm>
            <a:off x="1798780" y="826897"/>
            <a:ext cx="15934993" cy="6267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55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FORMULÁRIO</a:t>
            </a:r>
            <a:endParaRPr/>
          </a:p>
        </p:txBody>
      </p:sp>
      <p:sp>
        <p:nvSpPr>
          <p:cNvPr id="167" name="Google Shape;167;p5"/>
          <p:cNvSpPr/>
          <p:nvPr/>
        </p:nvSpPr>
        <p:spPr>
          <a:xfrm>
            <a:off x="700765" y="612087"/>
            <a:ext cx="1098015" cy="1104037"/>
          </a:xfrm>
          <a:custGeom>
            <a:rect b="b" l="l" r="r" t="t"/>
            <a:pathLst>
              <a:path extrusionOk="0" h="1104037" w="1098015">
                <a:moveTo>
                  <a:pt x="0" y="0"/>
                </a:moveTo>
                <a:lnTo>
                  <a:pt x="1098015" y="0"/>
                </a:lnTo>
                <a:lnTo>
                  <a:pt x="1098015" y="1104037"/>
                </a:lnTo>
                <a:lnTo>
                  <a:pt x="0" y="1104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5"/>
          <p:cNvSpPr txBox="1"/>
          <p:nvPr/>
        </p:nvSpPr>
        <p:spPr>
          <a:xfrm>
            <a:off x="989856" y="864068"/>
            <a:ext cx="500783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10190100" y="6493227"/>
            <a:ext cx="760247" cy="360167"/>
          </a:xfrm>
          <a:custGeom>
            <a:rect b="b" l="l" r="r" t="t"/>
            <a:pathLst>
              <a:path extrusionOk="0" h="360167" w="760247">
                <a:moveTo>
                  <a:pt x="0" y="0"/>
                </a:moveTo>
                <a:lnTo>
                  <a:pt x="760247" y="0"/>
                </a:lnTo>
                <a:lnTo>
                  <a:pt x="760247" y="360167"/>
                </a:lnTo>
                <a:lnTo>
                  <a:pt x="0" y="3601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6"/>
          <p:cNvSpPr/>
          <p:nvPr/>
        </p:nvSpPr>
        <p:spPr>
          <a:xfrm>
            <a:off x="2135764" y="803635"/>
            <a:ext cx="15489445" cy="729244"/>
          </a:xfrm>
          <a:prstGeom prst="rect">
            <a:avLst/>
          </a:prstGeom>
          <a:solidFill>
            <a:srgbClr val="77C4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"/>
          <p:cNvSpPr txBox="1"/>
          <p:nvPr/>
        </p:nvSpPr>
        <p:spPr>
          <a:xfrm>
            <a:off x="1798780" y="826897"/>
            <a:ext cx="15934993" cy="6267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55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FORMULÁRIO</a:t>
            </a:r>
            <a:endParaRPr/>
          </a:p>
        </p:txBody>
      </p:sp>
      <p:sp>
        <p:nvSpPr>
          <p:cNvPr id="176" name="Google Shape;176;p6"/>
          <p:cNvSpPr/>
          <p:nvPr/>
        </p:nvSpPr>
        <p:spPr>
          <a:xfrm>
            <a:off x="700765" y="612087"/>
            <a:ext cx="1098015" cy="1104037"/>
          </a:xfrm>
          <a:custGeom>
            <a:rect b="b" l="l" r="r" t="t"/>
            <a:pathLst>
              <a:path extrusionOk="0" h="1104037" w="1098015">
                <a:moveTo>
                  <a:pt x="0" y="0"/>
                </a:moveTo>
                <a:lnTo>
                  <a:pt x="1098015" y="0"/>
                </a:lnTo>
                <a:lnTo>
                  <a:pt x="1098015" y="1104037"/>
                </a:lnTo>
                <a:lnTo>
                  <a:pt x="0" y="1104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6"/>
          <p:cNvSpPr/>
          <p:nvPr/>
        </p:nvSpPr>
        <p:spPr>
          <a:xfrm>
            <a:off x="3099912" y="3606485"/>
            <a:ext cx="13570681" cy="6133652"/>
          </a:xfrm>
          <a:custGeom>
            <a:rect b="b" l="l" r="r" t="t"/>
            <a:pathLst>
              <a:path extrusionOk="0" h="6133652" w="13570681">
                <a:moveTo>
                  <a:pt x="0" y="0"/>
                </a:moveTo>
                <a:lnTo>
                  <a:pt x="13570680" y="0"/>
                </a:lnTo>
                <a:lnTo>
                  <a:pt x="13570680" y="6133652"/>
                </a:lnTo>
                <a:lnTo>
                  <a:pt x="0" y="61336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-2603"/>
            </a:stretch>
          </a:blipFill>
          <a:ln>
            <a:noFill/>
          </a:ln>
        </p:spPr>
      </p:sp>
      <p:sp>
        <p:nvSpPr>
          <p:cNvPr id="178" name="Google Shape;178;p6"/>
          <p:cNvSpPr/>
          <p:nvPr/>
        </p:nvSpPr>
        <p:spPr>
          <a:xfrm rot="3859018">
            <a:off x="9716276" y="3192592"/>
            <a:ext cx="716024" cy="339217"/>
          </a:xfrm>
          <a:custGeom>
            <a:rect b="b" l="l" r="r" t="t"/>
            <a:pathLst>
              <a:path extrusionOk="0" h="339217" w="716024">
                <a:moveTo>
                  <a:pt x="0" y="0"/>
                </a:moveTo>
                <a:lnTo>
                  <a:pt x="716024" y="0"/>
                </a:lnTo>
                <a:lnTo>
                  <a:pt x="716024" y="339216"/>
                </a:lnTo>
                <a:lnTo>
                  <a:pt x="0" y="339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6"/>
          <p:cNvSpPr txBox="1"/>
          <p:nvPr/>
        </p:nvSpPr>
        <p:spPr>
          <a:xfrm>
            <a:off x="2145296" y="2010212"/>
            <a:ext cx="15479913" cy="815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80808"/>
                </a:solidFill>
                <a:latin typeface="Montserrat"/>
                <a:ea typeface="Montserrat"/>
                <a:cs typeface="Montserrat"/>
                <a:sym typeface="Montserrat"/>
              </a:rPr>
              <a:t>Os formulários estão disponíveis no endereço eletrônico XXXXXXXXXXX &gt; Selecionar Avaliação de </a:t>
            </a:r>
            <a:r>
              <a:rPr b="0" i="0" lang="en-US" sz="2499" u="none" cap="none" strike="noStrike">
                <a:solidFill>
                  <a:srgbClr val="77C4EE"/>
                </a:solidFill>
                <a:latin typeface="Montserrat"/>
                <a:ea typeface="Montserrat"/>
                <a:cs typeface="Montserrat"/>
                <a:sym typeface="Montserrat"/>
              </a:rPr>
              <a:t>SERVIDOR EFETIVO</a:t>
            </a:r>
            <a:r>
              <a:rPr b="0" i="0" lang="en-US" sz="2499" u="none" cap="none" strike="noStrike">
                <a:solidFill>
                  <a:srgbClr val="080808"/>
                </a:solidFill>
                <a:latin typeface="Montserrat"/>
                <a:ea typeface="Montserrat"/>
                <a:cs typeface="Montserrat"/>
                <a:sym typeface="Montserrat"/>
              </a:rPr>
              <a:t> ou AVALIAÇÃO de </a:t>
            </a:r>
            <a:r>
              <a:rPr b="0" i="0" lang="en-US" sz="2499" u="none" cap="none" strike="noStrike">
                <a:solidFill>
                  <a:srgbClr val="97D2EA"/>
                </a:solidFill>
                <a:latin typeface="Montserrat"/>
                <a:ea typeface="Montserrat"/>
                <a:cs typeface="Montserrat"/>
                <a:sym typeface="Montserrat"/>
              </a:rPr>
              <a:t>SERVIDOR EM EXERCÍCIO de CARGO em COMISSÃO.</a:t>
            </a:r>
            <a:endParaRPr/>
          </a:p>
        </p:txBody>
      </p:sp>
      <p:sp>
        <p:nvSpPr>
          <p:cNvPr id="180" name="Google Shape;180;p6"/>
          <p:cNvSpPr txBox="1"/>
          <p:nvPr/>
        </p:nvSpPr>
        <p:spPr>
          <a:xfrm>
            <a:off x="989856" y="864068"/>
            <a:ext cx="500783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81" name="Google Shape;181;p6"/>
          <p:cNvSpPr/>
          <p:nvPr/>
        </p:nvSpPr>
        <p:spPr>
          <a:xfrm rot="3859988">
            <a:off x="7394689" y="3192259"/>
            <a:ext cx="714969" cy="338717"/>
          </a:xfrm>
          <a:custGeom>
            <a:rect b="b" l="l" r="r" t="t"/>
            <a:pathLst>
              <a:path extrusionOk="0" h="339217" w="716024">
                <a:moveTo>
                  <a:pt x="0" y="0"/>
                </a:moveTo>
                <a:lnTo>
                  <a:pt x="716025" y="0"/>
                </a:lnTo>
                <a:lnTo>
                  <a:pt x="716025" y="339216"/>
                </a:lnTo>
                <a:lnTo>
                  <a:pt x="0" y="339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"/>
          <p:cNvSpPr/>
          <p:nvPr/>
        </p:nvSpPr>
        <p:spPr>
          <a:xfrm>
            <a:off x="2458911" y="1830424"/>
            <a:ext cx="59541" cy="8048385"/>
          </a:xfrm>
          <a:prstGeom prst="rect">
            <a:avLst/>
          </a:prstGeom>
          <a:solidFill>
            <a:srgbClr val="77C4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7"/>
          <p:cNvSpPr txBox="1"/>
          <p:nvPr/>
        </p:nvSpPr>
        <p:spPr>
          <a:xfrm>
            <a:off x="409773" y="2698387"/>
            <a:ext cx="1734814" cy="467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9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19" u="none" cap="none" strike="noStrike">
                <a:solidFill>
                  <a:srgbClr val="77C4EE"/>
                </a:solidFill>
                <a:latin typeface="Arial"/>
                <a:ea typeface="Arial"/>
                <a:cs typeface="Arial"/>
                <a:sym typeface="Arial"/>
              </a:rPr>
              <a:t>ANEXO I</a:t>
            </a:r>
            <a:endParaRPr/>
          </a:p>
        </p:txBody>
      </p:sp>
      <p:sp>
        <p:nvSpPr>
          <p:cNvPr id="188" name="Google Shape;188;p7"/>
          <p:cNvSpPr txBox="1"/>
          <p:nvPr/>
        </p:nvSpPr>
        <p:spPr>
          <a:xfrm>
            <a:off x="3013247" y="2478555"/>
            <a:ext cx="14700300" cy="8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Os servidores efetivos estáveis e os servidores ocupantes de função pública serão avaliados de acordo com critérios estabelecidos no Anexo I.</a:t>
            </a:r>
            <a:endParaRPr sz="2500"/>
          </a:p>
        </p:txBody>
      </p:sp>
      <p:sp>
        <p:nvSpPr>
          <p:cNvPr id="189" name="Google Shape;189;p7"/>
          <p:cNvSpPr txBox="1"/>
          <p:nvPr/>
        </p:nvSpPr>
        <p:spPr>
          <a:xfrm>
            <a:off x="409773" y="6779720"/>
            <a:ext cx="1725990" cy="467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9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19" u="none" cap="none" strike="noStrike">
                <a:solidFill>
                  <a:srgbClr val="97D2EA"/>
                </a:solidFill>
                <a:latin typeface="Arial"/>
                <a:ea typeface="Arial"/>
                <a:cs typeface="Arial"/>
                <a:sym typeface="Arial"/>
              </a:rPr>
              <a:t>ANEXO II</a:t>
            </a:r>
            <a:endParaRPr/>
          </a:p>
        </p:txBody>
      </p:sp>
      <p:sp>
        <p:nvSpPr>
          <p:cNvPr id="190" name="Google Shape;190;p7"/>
          <p:cNvSpPr txBox="1"/>
          <p:nvPr/>
        </p:nvSpPr>
        <p:spPr>
          <a:xfrm>
            <a:off x="3071332" y="4722076"/>
            <a:ext cx="14700300" cy="53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Os servidores efetivos estáveis e os servidores ocupantes de função pública que estiverem no exercício de cargo comissionado no período de preenchimento da avaliação serão avaliados de acordo com critérios estabelecidos no Anexo II. </a:t>
            </a:r>
            <a:endParaRPr sz="2500"/>
          </a:p>
          <a:p>
            <a:pPr indent="0" lvl="0" marL="0" marR="0" rtl="0" algn="just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Os servidores ocupantes somente de cargo comissionado, no período de preenchimento da avaliação serão avaliados de acordo com critérios estabelecidos no Anexo II. </a:t>
            </a:r>
            <a:endParaRPr sz="2500"/>
          </a:p>
          <a:p>
            <a:pPr indent="0" lvl="0" marL="0" marR="0" rtl="0" algn="just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3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O servidor que possuir dois cargos efetivos e que estiver ocupando cargo de provimento em comissão ou função gratificada, no período de preenchimento do Termo de Avaliação de Desempenho, será avaliado pelos critérios definidos no Anexo II e terá seu resultado replicado para o outro cargo, para todos os fins. </a:t>
            </a:r>
            <a:endParaRPr sz="2500"/>
          </a:p>
        </p:txBody>
      </p:sp>
      <p:sp>
        <p:nvSpPr>
          <p:cNvPr id="191" name="Google Shape;191;p7"/>
          <p:cNvSpPr/>
          <p:nvPr/>
        </p:nvSpPr>
        <p:spPr>
          <a:xfrm>
            <a:off x="2278438" y="2726020"/>
            <a:ext cx="420486" cy="422367"/>
          </a:xfrm>
          <a:custGeom>
            <a:rect b="b" l="l" r="r" t="t"/>
            <a:pathLst>
              <a:path extrusionOk="0" h="11021982" w="10972910">
                <a:moveTo>
                  <a:pt x="55" y="5510991"/>
                </a:moveTo>
                <a:cubicBezTo>
                  <a:pt x="-8737" y="7476938"/>
                  <a:pt x="1035038" y="9297321"/>
                  <a:pt x="2736148" y="10282842"/>
                </a:cubicBezTo>
                <a:cubicBezTo>
                  <a:pt x="4437258" y="11268362"/>
                  <a:pt x="6535653" y="11268362"/>
                  <a:pt x="8236763" y="10282842"/>
                </a:cubicBezTo>
                <a:cubicBezTo>
                  <a:pt x="9937872" y="9297321"/>
                  <a:pt x="10981647" y="7476938"/>
                  <a:pt x="10972855" y="5510991"/>
                </a:cubicBezTo>
                <a:cubicBezTo>
                  <a:pt x="10981647" y="3545044"/>
                  <a:pt x="9937872" y="1724661"/>
                  <a:pt x="8236763" y="739140"/>
                </a:cubicBezTo>
                <a:cubicBezTo>
                  <a:pt x="6535653" y="-246380"/>
                  <a:pt x="4437258" y="-246380"/>
                  <a:pt x="2736148" y="739140"/>
                </a:cubicBezTo>
                <a:cubicBezTo>
                  <a:pt x="1035038" y="1724661"/>
                  <a:pt x="-8737" y="3545044"/>
                  <a:pt x="55" y="5510991"/>
                </a:cubicBezTo>
                <a:close/>
              </a:path>
            </a:pathLst>
          </a:custGeom>
          <a:solidFill>
            <a:srgbClr val="2D5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7"/>
          <p:cNvSpPr/>
          <p:nvPr/>
        </p:nvSpPr>
        <p:spPr>
          <a:xfrm>
            <a:off x="2248668" y="6826047"/>
            <a:ext cx="420486" cy="422367"/>
          </a:xfrm>
          <a:custGeom>
            <a:rect b="b" l="l" r="r" t="t"/>
            <a:pathLst>
              <a:path extrusionOk="0" h="11021982" w="10972910">
                <a:moveTo>
                  <a:pt x="55" y="5510991"/>
                </a:moveTo>
                <a:cubicBezTo>
                  <a:pt x="-8737" y="7476938"/>
                  <a:pt x="1035038" y="9297321"/>
                  <a:pt x="2736148" y="10282842"/>
                </a:cubicBezTo>
                <a:cubicBezTo>
                  <a:pt x="4437258" y="11268362"/>
                  <a:pt x="6535653" y="11268362"/>
                  <a:pt x="8236763" y="10282842"/>
                </a:cubicBezTo>
                <a:cubicBezTo>
                  <a:pt x="9937872" y="9297321"/>
                  <a:pt x="10981647" y="7476938"/>
                  <a:pt x="10972855" y="5510991"/>
                </a:cubicBezTo>
                <a:cubicBezTo>
                  <a:pt x="10981647" y="3545044"/>
                  <a:pt x="9937872" y="1724661"/>
                  <a:pt x="8236763" y="739140"/>
                </a:cubicBezTo>
                <a:cubicBezTo>
                  <a:pt x="6535653" y="-246380"/>
                  <a:pt x="4437258" y="-246380"/>
                  <a:pt x="2736148" y="739140"/>
                </a:cubicBezTo>
                <a:cubicBezTo>
                  <a:pt x="1035038" y="1724661"/>
                  <a:pt x="-8737" y="3545044"/>
                  <a:pt x="55" y="5510991"/>
                </a:cubicBezTo>
                <a:close/>
              </a:path>
            </a:pathLst>
          </a:custGeom>
          <a:solidFill>
            <a:srgbClr val="2D5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7"/>
          <p:cNvSpPr/>
          <p:nvPr/>
        </p:nvSpPr>
        <p:spPr>
          <a:xfrm>
            <a:off x="2135764" y="803635"/>
            <a:ext cx="15489445" cy="729244"/>
          </a:xfrm>
          <a:prstGeom prst="rect">
            <a:avLst/>
          </a:prstGeom>
          <a:solidFill>
            <a:srgbClr val="77C4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7"/>
          <p:cNvSpPr txBox="1"/>
          <p:nvPr/>
        </p:nvSpPr>
        <p:spPr>
          <a:xfrm>
            <a:off x="1798780" y="826897"/>
            <a:ext cx="15934993" cy="6267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55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FORMULÁRIO</a:t>
            </a:r>
            <a:endParaRPr/>
          </a:p>
        </p:txBody>
      </p:sp>
      <p:sp>
        <p:nvSpPr>
          <p:cNvPr id="195" name="Google Shape;195;p7"/>
          <p:cNvSpPr/>
          <p:nvPr/>
        </p:nvSpPr>
        <p:spPr>
          <a:xfrm>
            <a:off x="700765" y="612087"/>
            <a:ext cx="1098015" cy="1104037"/>
          </a:xfrm>
          <a:custGeom>
            <a:rect b="b" l="l" r="r" t="t"/>
            <a:pathLst>
              <a:path extrusionOk="0" h="1104037" w="1098015">
                <a:moveTo>
                  <a:pt x="0" y="0"/>
                </a:moveTo>
                <a:lnTo>
                  <a:pt x="1098015" y="0"/>
                </a:lnTo>
                <a:lnTo>
                  <a:pt x="1098015" y="1104037"/>
                </a:lnTo>
                <a:lnTo>
                  <a:pt x="0" y="1104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7"/>
          <p:cNvSpPr txBox="1"/>
          <p:nvPr/>
        </p:nvSpPr>
        <p:spPr>
          <a:xfrm>
            <a:off x="989856" y="864068"/>
            <a:ext cx="500783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97" name="Google Shape;197;p7"/>
          <p:cNvSpPr txBox="1"/>
          <p:nvPr/>
        </p:nvSpPr>
        <p:spPr>
          <a:xfrm>
            <a:off x="439544" y="8409522"/>
            <a:ext cx="1725990" cy="467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9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19" u="none" cap="none" strike="noStrike">
                <a:solidFill>
                  <a:srgbClr val="97D2EA"/>
                </a:solidFill>
                <a:latin typeface="Arial"/>
                <a:ea typeface="Arial"/>
                <a:cs typeface="Arial"/>
                <a:sym typeface="Arial"/>
              </a:rPr>
              <a:t>ANEXO II</a:t>
            </a:r>
            <a:endParaRPr/>
          </a:p>
        </p:txBody>
      </p:sp>
      <p:sp>
        <p:nvSpPr>
          <p:cNvPr id="198" name="Google Shape;198;p7"/>
          <p:cNvSpPr/>
          <p:nvPr/>
        </p:nvSpPr>
        <p:spPr>
          <a:xfrm>
            <a:off x="2278438" y="8455849"/>
            <a:ext cx="420486" cy="422367"/>
          </a:xfrm>
          <a:custGeom>
            <a:rect b="b" l="l" r="r" t="t"/>
            <a:pathLst>
              <a:path extrusionOk="0" h="11021982" w="10972910">
                <a:moveTo>
                  <a:pt x="55" y="5510991"/>
                </a:moveTo>
                <a:cubicBezTo>
                  <a:pt x="-8737" y="7476938"/>
                  <a:pt x="1035038" y="9297321"/>
                  <a:pt x="2736148" y="10282842"/>
                </a:cubicBezTo>
                <a:cubicBezTo>
                  <a:pt x="4437258" y="11268362"/>
                  <a:pt x="6535653" y="11268362"/>
                  <a:pt x="8236763" y="10282842"/>
                </a:cubicBezTo>
                <a:cubicBezTo>
                  <a:pt x="9937872" y="9297321"/>
                  <a:pt x="10981647" y="7476938"/>
                  <a:pt x="10972855" y="5510991"/>
                </a:cubicBezTo>
                <a:cubicBezTo>
                  <a:pt x="10981647" y="3545044"/>
                  <a:pt x="9937872" y="1724661"/>
                  <a:pt x="8236763" y="739140"/>
                </a:cubicBezTo>
                <a:cubicBezTo>
                  <a:pt x="6535653" y="-246380"/>
                  <a:pt x="4437258" y="-246380"/>
                  <a:pt x="2736148" y="739140"/>
                </a:cubicBezTo>
                <a:cubicBezTo>
                  <a:pt x="1035038" y="1724661"/>
                  <a:pt x="-8737" y="3545044"/>
                  <a:pt x="55" y="5510991"/>
                </a:cubicBezTo>
                <a:close/>
              </a:path>
            </a:pathLst>
          </a:custGeom>
          <a:solidFill>
            <a:srgbClr val="2D5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7"/>
          <p:cNvSpPr txBox="1"/>
          <p:nvPr/>
        </p:nvSpPr>
        <p:spPr>
          <a:xfrm>
            <a:off x="439544" y="5114925"/>
            <a:ext cx="1725990" cy="467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9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19" u="none" cap="none" strike="noStrike">
                <a:solidFill>
                  <a:srgbClr val="97D2EA"/>
                </a:solidFill>
                <a:latin typeface="Arial"/>
                <a:ea typeface="Arial"/>
                <a:cs typeface="Arial"/>
                <a:sym typeface="Arial"/>
              </a:rPr>
              <a:t>ANEXO II</a:t>
            </a:r>
            <a:endParaRPr/>
          </a:p>
        </p:txBody>
      </p:sp>
      <p:sp>
        <p:nvSpPr>
          <p:cNvPr id="200" name="Google Shape;200;p7"/>
          <p:cNvSpPr/>
          <p:nvPr/>
        </p:nvSpPr>
        <p:spPr>
          <a:xfrm>
            <a:off x="2278438" y="5161253"/>
            <a:ext cx="420486" cy="422367"/>
          </a:xfrm>
          <a:custGeom>
            <a:rect b="b" l="l" r="r" t="t"/>
            <a:pathLst>
              <a:path extrusionOk="0" h="11021982" w="10972910">
                <a:moveTo>
                  <a:pt x="55" y="5510991"/>
                </a:moveTo>
                <a:cubicBezTo>
                  <a:pt x="-8737" y="7476938"/>
                  <a:pt x="1035038" y="9297321"/>
                  <a:pt x="2736148" y="10282842"/>
                </a:cubicBezTo>
                <a:cubicBezTo>
                  <a:pt x="4437258" y="11268362"/>
                  <a:pt x="6535653" y="11268362"/>
                  <a:pt x="8236763" y="10282842"/>
                </a:cubicBezTo>
                <a:cubicBezTo>
                  <a:pt x="9937872" y="9297321"/>
                  <a:pt x="10981647" y="7476938"/>
                  <a:pt x="10972855" y="5510991"/>
                </a:cubicBezTo>
                <a:cubicBezTo>
                  <a:pt x="10981647" y="3545044"/>
                  <a:pt x="9937872" y="1724661"/>
                  <a:pt x="8236763" y="739140"/>
                </a:cubicBezTo>
                <a:cubicBezTo>
                  <a:pt x="6535653" y="-246380"/>
                  <a:pt x="4437258" y="-246380"/>
                  <a:pt x="2736148" y="739140"/>
                </a:cubicBezTo>
                <a:cubicBezTo>
                  <a:pt x="1035038" y="1724661"/>
                  <a:pt x="-8737" y="3545044"/>
                  <a:pt x="55" y="5510991"/>
                </a:cubicBezTo>
                <a:close/>
              </a:path>
            </a:pathLst>
          </a:custGeom>
          <a:solidFill>
            <a:srgbClr val="2D5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"/>
          <p:cNvSpPr/>
          <p:nvPr/>
        </p:nvSpPr>
        <p:spPr>
          <a:xfrm>
            <a:off x="2135764" y="803635"/>
            <a:ext cx="15489445" cy="729244"/>
          </a:xfrm>
          <a:prstGeom prst="rect">
            <a:avLst/>
          </a:prstGeom>
          <a:solidFill>
            <a:srgbClr val="97D2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8"/>
          <p:cNvSpPr txBox="1"/>
          <p:nvPr/>
        </p:nvSpPr>
        <p:spPr>
          <a:xfrm>
            <a:off x="1798780" y="826897"/>
            <a:ext cx="15934993" cy="6267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55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FORMULÁRIO</a:t>
            </a: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00765" y="612087"/>
            <a:ext cx="1098015" cy="1104037"/>
          </a:xfrm>
          <a:custGeom>
            <a:rect b="b" l="l" r="r" t="t"/>
            <a:pathLst>
              <a:path extrusionOk="0" h="1104037" w="1098015">
                <a:moveTo>
                  <a:pt x="0" y="0"/>
                </a:moveTo>
                <a:lnTo>
                  <a:pt x="1098015" y="0"/>
                </a:lnTo>
                <a:lnTo>
                  <a:pt x="1098015" y="1104037"/>
                </a:lnTo>
                <a:lnTo>
                  <a:pt x="0" y="1104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8"/>
          <p:cNvSpPr/>
          <p:nvPr/>
        </p:nvSpPr>
        <p:spPr>
          <a:xfrm>
            <a:off x="4802253" y="2154505"/>
            <a:ext cx="8935297" cy="5780337"/>
          </a:xfrm>
          <a:custGeom>
            <a:rect b="b" l="l" r="r" t="t"/>
            <a:pathLst>
              <a:path extrusionOk="0" h="5780337" w="8935297">
                <a:moveTo>
                  <a:pt x="0" y="0"/>
                </a:moveTo>
                <a:lnTo>
                  <a:pt x="8935297" y="0"/>
                </a:lnTo>
                <a:lnTo>
                  <a:pt x="8935297" y="5780337"/>
                </a:lnTo>
                <a:lnTo>
                  <a:pt x="0" y="57803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9" name="Google Shape;209;p8"/>
          <p:cNvSpPr/>
          <p:nvPr/>
        </p:nvSpPr>
        <p:spPr>
          <a:xfrm flipH="1" rot="9383882">
            <a:off x="4054973" y="5657720"/>
            <a:ext cx="1301795" cy="367757"/>
          </a:xfrm>
          <a:custGeom>
            <a:rect b="b" l="l" r="r" t="t"/>
            <a:pathLst>
              <a:path extrusionOk="0" h="367757" w="1301795">
                <a:moveTo>
                  <a:pt x="0" y="367757"/>
                </a:moveTo>
                <a:lnTo>
                  <a:pt x="1301796" y="367757"/>
                </a:lnTo>
                <a:lnTo>
                  <a:pt x="1301796" y="0"/>
                </a:lnTo>
                <a:lnTo>
                  <a:pt x="0" y="0"/>
                </a:lnTo>
                <a:lnTo>
                  <a:pt x="0" y="367757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8"/>
          <p:cNvSpPr/>
          <p:nvPr/>
        </p:nvSpPr>
        <p:spPr>
          <a:xfrm flipH="1" rot="-5506842">
            <a:off x="2508998" y="694391"/>
            <a:ext cx="3092966" cy="2546039"/>
          </a:xfrm>
          <a:custGeom>
            <a:rect b="b" l="l" r="r" t="t"/>
            <a:pathLst>
              <a:path extrusionOk="0" h="2546039" w="3092966">
                <a:moveTo>
                  <a:pt x="3092966" y="0"/>
                </a:moveTo>
                <a:lnTo>
                  <a:pt x="0" y="0"/>
                </a:lnTo>
                <a:lnTo>
                  <a:pt x="0" y="2546040"/>
                </a:lnTo>
                <a:lnTo>
                  <a:pt x="3092966" y="2546040"/>
                </a:lnTo>
                <a:lnTo>
                  <a:pt x="3092966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8"/>
          <p:cNvSpPr txBox="1"/>
          <p:nvPr/>
        </p:nvSpPr>
        <p:spPr>
          <a:xfrm rot="-112953">
            <a:off x="3588426" y="1261703"/>
            <a:ext cx="1404082" cy="1757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Será utilizado </a:t>
            </a:r>
            <a:r>
              <a:rPr b="1" i="0" lang="en-US" sz="1699" u="sng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como exemplo</a:t>
            </a:r>
            <a:r>
              <a:rPr b="0" i="0" lang="en-US" sz="16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 formulário do Anexo I</a:t>
            </a:r>
            <a:endParaRPr/>
          </a:p>
        </p:txBody>
      </p:sp>
      <p:sp>
        <p:nvSpPr>
          <p:cNvPr id="212" name="Google Shape;212;p8"/>
          <p:cNvSpPr txBox="1"/>
          <p:nvPr/>
        </p:nvSpPr>
        <p:spPr>
          <a:xfrm>
            <a:off x="989856" y="864068"/>
            <a:ext cx="500783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13" name="Google Shape;213;p8"/>
          <p:cNvSpPr txBox="1"/>
          <p:nvPr/>
        </p:nvSpPr>
        <p:spPr>
          <a:xfrm>
            <a:off x="1028700" y="4219173"/>
            <a:ext cx="3124200" cy="1908600"/>
          </a:xfrm>
          <a:prstGeom prst="rect">
            <a:avLst/>
          </a:prstGeom>
          <a:noFill/>
          <a:ln cap="flat" cmpd="sng" w="28575">
            <a:solidFill>
              <a:srgbClr val="2D5C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80808"/>
                </a:solidFill>
                <a:latin typeface="Montserrat"/>
                <a:ea typeface="Montserrat"/>
                <a:cs typeface="Montserrat"/>
                <a:sym typeface="Montserrat"/>
              </a:rPr>
              <a:t>Os campos da área </a:t>
            </a:r>
            <a:r>
              <a:rPr b="1" i="0" lang="en-US" sz="2000" u="none" cap="none" strike="noStrike">
                <a:solidFill>
                  <a:srgbClr val="080808"/>
                </a:solidFill>
                <a:latin typeface="Montserrat"/>
                <a:ea typeface="Montserrat"/>
                <a:cs typeface="Montserrat"/>
                <a:sym typeface="Montserrat"/>
              </a:rPr>
              <a:t>“Identificação do Servidor Avaliado”,</a:t>
            </a:r>
            <a:r>
              <a:rPr b="0" i="0" lang="en-US" sz="2000" u="none" cap="none" strike="noStrike">
                <a:solidFill>
                  <a:srgbClr val="080808"/>
                </a:solidFill>
                <a:latin typeface="Montserrat"/>
                <a:ea typeface="Montserrat"/>
                <a:cs typeface="Montserrat"/>
                <a:sym typeface="Montserrat"/>
              </a:rPr>
              <a:t> deverão ser totalmente preenchidos.</a:t>
            </a:r>
            <a:endParaRPr/>
          </a:p>
        </p:txBody>
      </p:sp>
      <p:sp>
        <p:nvSpPr>
          <p:cNvPr id="214" name="Google Shape;214;p8"/>
          <p:cNvSpPr txBox="1"/>
          <p:nvPr/>
        </p:nvSpPr>
        <p:spPr>
          <a:xfrm>
            <a:off x="2555621" y="6289752"/>
            <a:ext cx="2607000" cy="2709000"/>
          </a:xfrm>
          <a:prstGeom prst="rect">
            <a:avLst/>
          </a:prstGeom>
          <a:noFill/>
          <a:ln cap="flat" cmpd="sng" w="28575">
            <a:solidFill>
              <a:srgbClr val="2D5C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80808"/>
                </a:solidFill>
                <a:latin typeface="Montserrat"/>
                <a:ea typeface="Montserrat"/>
                <a:cs typeface="Montserrat"/>
                <a:sym typeface="Montserrat"/>
              </a:rPr>
              <a:t>As informações sobre orgão e Unidade, devem ser preenchidas de acordo com a lotação atual do </a:t>
            </a:r>
            <a:r>
              <a:rPr b="1" i="0" lang="en-US" sz="2000" u="none" cap="none" strike="noStrike">
                <a:solidFill>
                  <a:srgbClr val="080808"/>
                </a:solidFill>
                <a:latin typeface="Montserrat"/>
                <a:ea typeface="Montserrat"/>
                <a:cs typeface="Montserrat"/>
                <a:sym typeface="Montserrat"/>
              </a:rPr>
              <a:t>Servidor Avaliado</a:t>
            </a:r>
            <a:r>
              <a:rPr b="0" i="0" lang="en-US" sz="2000" u="none" cap="none" strike="noStrike">
                <a:solidFill>
                  <a:srgbClr val="080808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</p:txBody>
      </p:sp>
      <p:sp>
        <p:nvSpPr>
          <p:cNvPr id="215" name="Google Shape;215;p8"/>
          <p:cNvSpPr/>
          <p:nvPr/>
        </p:nvSpPr>
        <p:spPr>
          <a:xfrm rot="5707904">
            <a:off x="12576232" y="4871480"/>
            <a:ext cx="6128924" cy="4697298"/>
          </a:xfrm>
          <a:custGeom>
            <a:rect b="b" l="l" r="r" t="t"/>
            <a:pathLst>
              <a:path extrusionOk="0" h="4444921" w="5926561">
                <a:moveTo>
                  <a:pt x="0" y="0"/>
                </a:moveTo>
                <a:lnTo>
                  <a:pt x="5926561" y="0"/>
                </a:lnTo>
                <a:lnTo>
                  <a:pt x="5926561" y="4444920"/>
                </a:lnTo>
                <a:lnTo>
                  <a:pt x="0" y="4444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p8"/>
          <p:cNvSpPr txBox="1"/>
          <p:nvPr/>
        </p:nvSpPr>
        <p:spPr>
          <a:xfrm>
            <a:off x="14022050" y="4380175"/>
            <a:ext cx="3237300" cy="56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Sugere-se que o formulário seja preenchido individualmente com cada servidor, a fim de viabilizar a entrevista de devolutiva com o avaliado, apresentando-lhe a pontuação atribuída e as evidências que fundamentaram a decisão.</a:t>
            </a:r>
            <a:endParaRPr sz="1800"/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Todavia, a critério da chefia imediata, o formulário poderá ser preenchido previamente, para que o feedback seja realizado posteriormente.</a:t>
            </a:r>
            <a:endParaRPr sz="1800"/>
          </a:p>
        </p:txBody>
      </p:sp>
      <p:sp>
        <p:nvSpPr>
          <p:cNvPr id="217" name="Google Shape;217;p8"/>
          <p:cNvSpPr/>
          <p:nvPr/>
        </p:nvSpPr>
        <p:spPr>
          <a:xfrm flipH="1" rot="-10641622">
            <a:off x="3571813" y="3821527"/>
            <a:ext cx="1829399" cy="516805"/>
          </a:xfrm>
          <a:custGeom>
            <a:rect b="b" l="l" r="r" t="t"/>
            <a:pathLst>
              <a:path extrusionOk="0" h="516805" w="1829399">
                <a:moveTo>
                  <a:pt x="0" y="516805"/>
                </a:moveTo>
                <a:lnTo>
                  <a:pt x="1829398" y="516805"/>
                </a:lnTo>
                <a:lnTo>
                  <a:pt x="1829398" y="0"/>
                </a:lnTo>
                <a:lnTo>
                  <a:pt x="0" y="0"/>
                </a:lnTo>
                <a:lnTo>
                  <a:pt x="0" y="516805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/>
          <p:nvPr/>
        </p:nvSpPr>
        <p:spPr>
          <a:xfrm rot="-6883578">
            <a:off x="9844642" y="6378136"/>
            <a:ext cx="1243474" cy="351281"/>
          </a:xfrm>
          <a:custGeom>
            <a:rect b="b" l="l" r="r" t="t"/>
            <a:pathLst>
              <a:path extrusionOk="0" h="351281" w="1243474">
                <a:moveTo>
                  <a:pt x="0" y="0"/>
                </a:moveTo>
                <a:lnTo>
                  <a:pt x="1243474" y="0"/>
                </a:lnTo>
                <a:lnTo>
                  <a:pt x="1243474" y="351281"/>
                </a:lnTo>
                <a:lnTo>
                  <a:pt x="0" y="3512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p9"/>
          <p:cNvSpPr/>
          <p:nvPr/>
        </p:nvSpPr>
        <p:spPr>
          <a:xfrm>
            <a:off x="2135764" y="803635"/>
            <a:ext cx="15489445" cy="729244"/>
          </a:xfrm>
          <a:prstGeom prst="rect">
            <a:avLst/>
          </a:prstGeom>
          <a:solidFill>
            <a:srgbClr val="97D2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9"/>
          <p:cNvSpPr txBox="1"/>
          <p:nvPr/>
        </p:nvSpPr>
        <p:spPr>
          <a:xfrm>
            <a:off x="1798780" y="826897"/>
            <a:ext cx="15934993" cy="6267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55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FORMULÁRIO</a:t>
            </a: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00765" y="612087"/>
            <a:ext cx="1098015" cy="1104037"/>
          </a:xfrm>
          <a:custGeom>
            <a:rect b="b" l="l" r="r" t="t"/>
            <a:pathLst>
              <a:path extrusionOk="0" h="1104037" w="1098015">
                <a:moveTo>
                  <a:pt x="0" y="0"/>
                </a:moveTo>
                <a:lnTo>
                  <a:pt x="1098015" y="0"/>
                </a:lnTo>
                <a:lnTo>
                  <a:pt x="1098015" y="1104037"/>
                </a:lnTo>
                <a:lnTo>
                  <a:pt x="0" y="1104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6" name="Google Shape;226;p9"/>
          <p:cNvSpPr/>
          <p:nvPr/>
        </p:nvSpPr>
        <p:spPr>
          <a:xfrm>
            <a:off x="4896408" y="2218576"/>
            <a:ext cx="8495185" cy="5849849"/>
          </a:xfrm>
          <a:custGeom>
            <a:rect b="b" l="l" r="r" t="t"/>
            <a:pathLst>
              <a:path extrusionOk="0" h="5849849" w="8495185">
                <a:moveTo>
                  <a:pt x="0" y="0"/>
                </a:moveTo>
                <a:lnTo>
                  <a:pt x="8495184" y="0"/>
                </a:lnTo>
                <a:lnTo>
                  <a:pt x="8495184" y="5849848"/>
                </a:lnTo>
                <a:lnTo>
                  <a:pt x="0" y="58498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p9"/>
          <p:cNvSpPr/>
          <p:nvPr/>
        </p:nvSpPr>
        <p:spPr>
          <a:xfrm rot="706097">
            <a:off x="4393894" y="2950811"/>
            <a:ext cx="1005027" cy="283920"/>
          </a:xfrm>
          <a:custGeom>
            <a:rect b="b" l="l" r="r" t="t"/>
            <a:pathLst>
              <a:path extrusionOk="0" h="283920" w="1005027">
                <a:moveTo>
                  <a:pt x="0" y="0"/>
                </a:moveTo>
                <a:lnTo>
                  <a:pt x="1005027" y="0"/>
                </a:lnTo>
                <a:lnTo>
                  <a:pt x="1005027" y="283920"/>
                </a:lnTo>
                <a:lnTo>
                  <a:pt x="0" y="283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8" name="Google Shape;228;p9"/>
          <p:cNvSpPr/>
          <p:nvPr/>
        </p:nvSpPr>
        <p:spPr>
          <a:xfrm rot="706097">
            <a:off x="4393894" y="5555278"/>
            <a:ext cx="1005027" cy="283920"/>
          </a:xfrm>
          <a:custGeom>
            <a:rect b="b" l="l" r="r" t="t"/>
            <a:pathLst>
              <a:path extrusionOk="0" h="283920" w="1005027">
                <a:moveTo>
                  <a:pt x="0" y="0"/>
                </a:moveTo>
                <a:lnTo>
                  <a:pt x="1005027" y="0"/>
                </a:lnTo>
                <a:lnTo>
                  <a:pt x="1005027" y="283920"/>
                </a:lnTo>
                <a:lnTo>
                  <a:pt x="0" y="2839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9" name="Google Shape;229;p9"/>
          <p:cNvSpPr txBox="1"/>
          <p:nvPr/>
        </p:nvSpPr>
        <p:spPr>
          <a:xfrm>
            <a:off x="2135764" y="2025170"/>
            <a:ext cx="3062100" cy="942000"/>
          </a:xfrm>
          <a:prstGeom prst="rect">
            <a:avLst/>
          </a:prstGeom>
          <a:noFill/>
          <a:ln cap="flat" cmpd="sng" w="28575">
            <a:solidFill>
              <a:srgbClr val="2D5C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80808"/>
                </a:solidFill>
                <a:latin typeface="Montserrat"/>
                <a:ea typeface="Montserrat"/>
                <a:cs typeface="Montserrat"/>
                <a:sym typeface="Montserrat"/>
              </a:rPr>
              <a:t>Deverão ser preenchidos todos os comportamentos contidos na avaliação.</a:t>
            </a:r>
            <a:endParaRPr/>
          </a:p>
        </p:txBody>
      </p:sp>
      <p:sp>
        <p:nvSpPr>
          <p:cNvPr id="230" name="Google Shape;230;p9"/>
          <p:cNvSpPr txBox="1"/>
          <p:nvPr/>
        </p:nvSpPr>
        <p:spPr>
          <a:xfrm>
            <a:off x="1887350" y="7373587"/>
            <a:ext cx="3062100" cy="1282200"/>
          </a:xfrm>
          <a:prstGeom prst="rect">
            <a:avLst/>
          </a:prstGeom>
          <a:noFill/>
          <a:ln cap="flat" cmpd="sng" w="28575">
            <a:solidFill>
              <a:srgbClr val="2D5C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80808"/>
                </a:solidFill>
                <a:latin typeface="Montserrat"/>
                <a:ea typeface="Montserrat"/>
                <a:cs typeface="Montserrat"/>
                <a:sym typeface="Montserrat"/>
              </a:rPr>
              <a:t>Para cada comportamento, atribuía uma nota de acordo com o critério estabelecido.</a:t>
            </a:r>
            <a:endParaRPr/>
          </a:p>
        </p:txBody>
      </p:sp>
      <p:sp>
        <p:nvSpPr>
          <p:cNvPr id="231" name="Google Shape;231;p9"/>
          <p:cNvSpPr txBox="1"/>
          <p:nvPr/>
        </p:nvSpPr>
        <p:spPr>
          <a:xfrm>
            <a:off x="989856" y="864068"/>
            <a:ext cx="500783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32" name="Google Shape;232;p9"/>
          <p:cNvSpPr txBox="1"/>
          <p:nvPr/>
        </p:nvSpPr>
        <p:spPr>
          <a:xfrm>
            <a:off x="2135764" y="4629637"/>
            <a:ext cx="3062100" cy="942000"/>
          </a:xfrm>
          <a:prstGeom prst="rect">
            <a:avLst/>
          </a:prstGeom>
          <a:noFill/>
          <a:ln cap="flat" cmpd="sng" w="28575">
            <a:solidFill>
              <a:srgbClr val="2D5C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80808"/>
                </a:solidFill>
                <a:latin typeface="Montserrat"/>
                <a:ea typeface="Montserrat"/>
                <a:cs typeface="Montserrat"/>
                <a:sym typeface="Montserrat"/>
              </a:rPr>
              <a:t>Deverão ser preenchidos todos os comportamentos contidos na avaliação.</a:t>
            </a:r>
            <a:endParaRPr/>
          </a:p>
        </p:txBody>
      </p:sp>
      <p:sp>
        <p:nvSpPr>
          <p:cNvPr id="233" name="Google Shape;233;p9"/>
          <p:cNvSpPr txBox="1"/>
          <p:nvPr/>
        </p:nvSpPr>
        <p:spPr>
          <a:xfrm>
            <a:off x="13674084" y="2478283"/>
            <a:ext cx="3062100" cy="2643000"/>
          </a:xfrm>
          <a:prstGeom prst="rect">
            <a:avLst/>
          </a:prstGeom>
          <a:noFill/>
          <a:ln cap="flat" cmpd="sng" w="28575">
            <a:solidFill>
              <a:srgbClr val="2D5C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80808"/>
                </a:solidFill>
                <a:latin typeface="Montserrat"/>
                <a:ea typeface="Montserrat"/>
                <a:cs typeface="Montserrat"/>
                <a:sym typeface="Montserrat"/>
              </a:rPr>
              <a:t>Para inserir a nota dada para cada critério,  deve-se clicar no botão selecionar ao lado e clicar na nota.</a:t>
            </a:r>
            <a:endParaRPr sz="1700">
              <a:solidFill>
                <a:srgbClr val="08080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80808"/>
                </a:solidFill>
                <a:latin typeface="Montserrat"/>
                <a:ea typeface="Montserrat"/>
                <a:cs typeface="Montserrat"/>
                <a:sym typeface="Montserrat"/>
              </a:rPr>
              <a:t>aferida ao servidor. Ao final, a  nota total do comportamento é automaticamente gerada. </a:t>
            </a:r>
            <a:endParaRPr/>
          </a:p>
        </p:txBody>
      </p:sp>
      <p:cxnSp>
        <p:nvCxnSpPr>
          <p:cNvPr id="234" name="Google Shape;234;p9"/>
          <p:cNvCxnSpPr>
            <a:stCxn id="230" idx="0"/>
          </p:cNvCxnSpPr>
          <p:nvPr/>
        </p:nvCxnSpPr>
        <p:spPr>
          <a:xfrm flipH="1" rot="10800000">
            <a:off x="3418400" y="6553687"/>
            <a:ext cx="1998900" cy="819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5" name="Google Shape;235;p9"/>
          <p:cNvCxnSpPr>
            <a:stCxn id="230" idx="0"/>
          </p:cNvCxnSpPr>
          <p:nvPr/>
        </p:nvCxnSpPr>
        <p:spPr>
          <a:xfrm flipH="1" rot="10800000">
            <a:off x="3418400" y="6821587"/>
            <a:ext cx="1998900" cy="5520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6" name="Google Shape;236;p9"/>
          <p:cNvCxnSpPr>
            <a:stCxn id="230" idx="0"/>
          </p:cNvCxnSpPr>
          <p:nvPr/>
        </p:nvCxnSpPr>
        <p:spPr>
          <a:xfrm flipH="1" rot="10800000">
            <a:off x="3418400" y="7192087"/>
            <a:ext cx="1998900" cy="181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7" name="Google Shape;237;p9"/>
          <p:cNvCxnSpPr>
            <a:stCxn id="233" idx="1"/>
          </p:cNvCxnSpPr>
          <p:nvPr/>
        </p:nvCxnSpPr>
        <p:spPr>
          <a:xfrm flipH="1">
            <a:off x="12683484" y="3799783"/>
            <a:ext cx="990600" cy="7173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8" name="Google Shape;238;p9"/>
          <p:cNvCxnSpPr>
            <a:stCxn id="233" idx="1"/>
          </p:cNvCxnSpPr>
          <p:nvPr/>
        </p:nvCxnSpPr>
        <p:spPr>
          <a:xfrm flipH="1">
            <a:off x="12683484" y="3799783"/>
            <a:ext cx="990600" cy="3300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9" name="Google Shape;239;p9"/>
          <p:cNvCxnSpPr>
            <a:stCxn id="233" idx="1"/>
          </p:cNvCxnSpPr>
          <p:nvPr/>
        </p:nvCxnSpPr>
        <p:spPr>
          <a:xfrm rot="10800000">
            <a:off x="12683484" y="3644383"/>
            <a:ext cx="990600" cy="1554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40" name="Google Shape;240;p9"/>
          <p:cNvSpPr txBox="1"/>
          <p:nvPr/>
        </p:nvSpPr>
        <p:spPr>
          <a:xfrm>
            <a:off x="13494214" y="6978573"/>
            <a:ext cx="2866200" cy="1962600"/>
          </a:xfrm>
          <a:prstGeom prst="rect">
            <a:avLst/>
          </a:prstGeom>
          <a:noFill/>
          <a:ln cap="flat" cmpd="sng" w="28575">
            <a:solidFill>
              <a:srgbClr val="2D5C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80808"/>
                </a:solidFill>
                <a:latin typeface="Montserrat"/>
                <a:ea typeface="Montserrat"/>
                <a:cs typeface="Montserrat"/>
                <a:sym typeface="Montserrat"/>
              </a:rPr>
              <a:t>Após serem atribuídas notas para cada critério, o total de pontos por  comportamento será automaticamente calculado.</a:t>
            </a:r>
            <a:endParaRPr/>
          </a:p>
        </p:txBody>
      </p:sp>
      <p:cxnSp>
        <p:nvCxnSpPr>
          <p:cNvPr id="241" name="Google Shape;241;p9"/>
          <p:cNvCxnSpPr>
            <a:stCxn id="240" idx="1"/>
          </p:cNvCxnSpPr>
          <p:nvPr/>
        </p:nvCxnSpPr>
        <p:spPr>
          <a:xfrm rot="10800000">
            <a:off x="12806614" y="7688073"/>
            <a:ext cx="687600" cy="2718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